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0"/>
  </p:notesMasterIdLst>
  <p:sldIdLst>
    <p:sldId id="360" r:id="rId2"/>
    <p:sldId id="361" r:id="rId3"/>
    <p:sldId id="522" r:id="rId4"/>
    <p:sldId id="524" r:id="rId5"/>
    <p:sldId id="523" r:id="rId6"/>
    <p:sldId id="525" r:id="rId7"/>
    <p:sldId id="527" r:id="rId8"/>
    <p:sldId id="346" r:id="rId9"/>
  </p:sldIdLst>
  <p:sldSz cx="12192000" cy="6858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OpenDyslexicAlta" panose="00000500000000000000" pitchFamily="2" charset="0"/>
      <p:regular r:id="rId15"/>
      <p:bold r:id="rId16"/>
      <p:italic r:id="rId17"/>
      <p:boldItalic r:id="rId18"/>
    </p:embeddedFont>
    <p:embeddedFont>
      <p:font typeface="OpenDyslexic" panose="00000500000000000000" pitchFamily="2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en Lander" initials="KL" lastIdx="1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A6E2"/>
    <a:srgbClr val="FF7C80"/>
    <a:srgbClr val="BF95DF"/>
    <a:srgbClr val="CC9900"/>
    <a:srgbClr val="663300"/>
    <a:srgbClr val="FF505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55" autoAdjust="0"/>
    <p:restoredTop sz="66054" autoAdjust="0"/>
  </p:normalViewPr>
  <p:slideViewPr>
    <p:cSldViewPr snapToGrid="0" snapToObjects="1">
      <p:cViewPr varScale="1">
        <p:scale>
          <a:sx n="70" d="100"/>
          <a:sy n="70" d="100"/>
        </p:scale>
        <p:origin x="-870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Lander" userId="d0b4218be8cfa7f9" providerId="LiveId" clId="{A26F7C82-4CB2-4888-AD16-EF57EF875160}"/>
    <pc:docChg chg="modSld">
      <pc:chgData name="Karen Lander" userId="d0b4218be8cfa7f9" providerId="LiveId" clId="{A26F7C82-4CB2-4888-AD16-EF57EF875160}" dt="2020-09-17T11:22:14.191" v="59" actId="20577"/>
      <pc:docMkLst>
        <pc:docMk/>
      </pc:docMkLst>
      <pc:sldChg chg="modSp mod">
        <pc:chgData name="Karen Lander" userId="d0b4218be8cfa7f9" providerId="LiveId" clId="{A26F7C82-4CB2-4888-AD16-EF57EF875160}" dt="2020-09-17T11:22:14.191" v="59" actId="20577"/>
        <pc:sldMkLst>
          <pc:docMk/>
          <pc:sldMk cId="2403596276" sldId="360"/>
        </pc:sldMkLst>
        <pc:spChg chg="mod">
          <ac:chgData name="Karen Lander" userId="d0b4218be8cfa7f9" providerId="LiveId" clId="{A26F7C82-4CB2-4888-AD16-EF57EF875160}" dt="2020-09-17T11:22:14.191" v="59" actId="20577"/>
          <ac:spMkLst>
            <pc:docMk/>
            <pc:sldMk cId="2403596276" sldId="360"/>
            <ac:spMk id="3" creationId="{E359256C-0C26-462B-A90F-FCF857D631DF}"/>
          </ac:spMkLst>
        </pc:spChg>
      </pc:sldChg>
      <pc:sldChg chg="modSp mod">
        <pc:chgData name="Karen Lander" userId="d0b4218be8cfa7f9" providerId="LiveId" clId="{A26F7C82-4CB2-4888-AD16-EF57EF875160}" dt="2020-09-08T08:16:50.950" v="5" actId="1076"/>
        <pc:sldMkLst>
          <pc:docMk/>
          <pc:sldMk cId="3504929109" sldId="361"/>
        </pc:sldMkLst>
        <pc:spChg chg="mod">
          <ac:chgData name="Karen Lander" userId="d0b4218be8cfa7f9" providerId="LiveId" clId="{A26F7C82-4CB2-4888-AD16-EF57EF875160}" dt="2020-09-08T08:16:43.537" v="2" actId="14100"/>
          <ac:spMkLst>
            <pc:docMk/>
            <pc:sldMk cId="3504929109" sldId="361"/>
            <ac:spMk id="2" creationId="{7AFB7708-3BE4-428E-B150-3EE3809E898F}"/>
          </ac:spMkLst>
        </pc:spChg>
        <pc:spChg chg="mod">
          <ac:chgData name="Karen Lander" userId="d0b4218be8cfa7f9" providerId="LiveId" clId="{A26F7C82-4CB2-4888-AD16-EF57EF875160}" dt="2020-09-08T08:16:37.656" v="0" actId="14100"/>
          <ac:spMkLst>
            <pc:docMk/>
            <pc:sldMk cId="3504929109" sldId="361"/>
            <ac:spMk id="5" creationId="{5DD0A388-31E3-4FAD-A89A-BD380C7FD27D}"/>
          </ac:spMkLst>
        </pc:spChg>
        <pc:spChg chg="mod">
          <ac:chgData name="Karen Lander" userId="d0b4218be8cfa7f9" providerId="LiveId" clId="{A26F7C82-4CB2-4888-AD16-EF57EF875160}" dt="2020-09-08T08:16:50.950" v="5" actId="1076"/>
          <ac:spMkLst>
            <pc:docMk/>
            <pc:sldMk cId="3504929109" sldId="361"/>
            <ac:spMk id="7" creationId="{177F9A6E-65B6-44C7-982D-ED71FEAF3A6F}"/>
          </ac:spMkLst>
        </pc:spChg>
      </pc:sldChg>
      <pc:sldChg chg="modSp mod">
        <pc:chgData name="Karen Lander" userId="d0b4218be8cfa7f9" providerId="LiveId" clId="{A26F7C82-4CB2-4888-AD16-EF57EF875160}" dt="2020-09-08T08:17:31.229" v="19" actId="20577"/>
        <pc:sldMkLst>
          <pc:docMk/>
          <pc:sldMk cId="215128915" sldId="524"/>
        </pc:sldMkLst>
        <pc:spChg chg="mod">
          <ac:chgData name="Karen Lander" userId="d0b4218be8cfa7f9" providerId="LiveId" clId="{A26F7C82-4CB2-4888-AD16-EF57EF875160}" dt="2020-09-08T08:17:31.229" v="19" actId="20577"/>
          <ac:spMkLst>
            <pc:docMk/>
            <pc:sldMk cId="215128915" sldId="524"/>
            <ac:spMk id="11" creationId="{42DCBC40-5D3A-4F5C-B804-5CE097A996DB}"/>
          </ac:spMkLst>
        </pc:spChg>
      </pc:sldChg>
      <pc:sldChg chg="modSp">
        <pc:chgData name="Karen Lander" userId="d0b4218be8cfa7f9" providerId="LiveId" clId="{A26F7C82-4CB2-4888-AD16-EF57EF875160}" dt="2020-09-08T08:18:38.476" v="23" actId="207"/>
        <pc:sldMkLst>
          <pc:docMk/>
          <pc:sldMk cId="1886305031" sldId="525"/>
        </pc:sldMkLst>
        <pc:spChg chg="mod">
          <ac:chgData name="Karen Lander" userId="d0b4218be8cfa7f9" providerId="LiveId" clId="{A26F7C82-4CB2-4888-AD16-EF57EF875160}" dt="2020-09-08T08:18:29.387" v="20" actId="207"/>
          <ac:spMkLst>
            <pc:docMk/>
            <pc:sldMk cId="1886305031" sldId="525"/>
            <ac:spMk id="21" creationId="{906D58DB-8D42-409E-B80F-BF94C551A1C4}"/>
          </ac:spMkLst>
        </pc:spChg>
        <pc:spChg chg="mod">
          <ac:chgData name="Karen Lander" userId="d0b4218be8cfa7f9" providerId="LiveId" clId="{A26F7C82-4CB2-4888-AD16-EF57EF875160}" dt="2020-09-08T08:18:32.333" v="21" actId="207"/>
          <ac:spMkLst>
            <pc:docMk/>
            <pc:sldMk cId="1886305031" sldId="525"/>
            <ac:spMk id="23" creationId="{9AF62C6D-7C19-4A83-B953-D9D68D1BF848}"/>
          </ac:spMkLst>
        </pc:spChg>
        <pc:spChg chg="mod">
          <ac:chgData name="Karen Lander" userId="d0b4218be8cfa7f9" providerId="LiveId" clId="{A26F7C82-4CB2-4888-AD16-EF57EF875160}" dt="2020-09-08T08:18:35.389" v="22" actId="207"/>
          <ac:spMkLst>
            <pc:docMk/>
            <pc:sldMk cId="1886305031" sldId="525"/>
            <ac:spMk id="27" creationId="{B87AC027-B4CF-4354-A5FA-CC372AA079C6}"/>
          </ac:spMkLst>
        </pc:spChg>
        <pc:spChg chg="mod">
          <ac:chgData name="Karen Lander" userId="d0b4218be8cfa7f9" providerId="LiveId" clId="{A26F7C82-4CB2-4888-AD16-EF57EF875160}" dt="2020-09-08T08:18:38.476" v="23" actId="207"/>
          <ac:spMkLst>
            <pc:docMk/>
            <pc:sldMk cId="1886305031" sldId="525"/>
            <ac:spMk id="31" creationId="{280814A3-78E2-4FAA-8247-0B1FF419FC6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22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142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04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21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00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4847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90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6461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56760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122097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8459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7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9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54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3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50664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5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1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Use of forms </a:t>
            </a:r>
            <a:r>
              <a:rPr lang="en-GB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or </a:t>
            </a:r>
            <a:r>
              <a:rPr lang="en-GB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 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according to whether the next word begins with a consonant or a vowel [for example, </a:t>
            </a:r>
            <a:r>
              <a:rPr lang="en-GB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rock, </a:t>
            </a:r>
            <a:r>
              <a:rPr lang="en-GB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open box]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b="1" dirty="0">
              <a:latin typeface="Mul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>Vowels and consonants with a or an</a:t>
            </a:r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effectLst/>
              <a:latin typeface="Mul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3 Word 2.1</a:t>
            </a:r>
          </a:p>
        </p:txBody>
      </p:sp>
    </p:spTree>
    <p:extLst>
      <p:ext uri="{BB962C8B-B14F-4D97-AF65-F5344CB8AC3E}">
        <p14:creationId xmlns:p14="http://schemas.microsoft.com/office/powerpoint/2010/main" val="24035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DD0A388-31E3-4FAD-A89A-BD380C7FD27D}"/>
              </a:ext>
            </a:extLst>
          </p:cNvPr>
          <p:cNvSpPr txBox="1"/>
          <p:nvPr/>
        </p:nvSpPr>
        <p:spPr>
          <a:xfrm>
            <a:off x="3379892" y="691326"/>
            <a:ext cx="6159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GB" dirty="0">
                <a:latin typeface="OpenDyslexicAlta" panose="00000500000000000000" pitchFamily="50" charset="0"/>
              </a:rPr>
              <a:t> </a:t>
            </a:r>
            <a:endParaRPr lang="en-GB" sz="28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7AFB7708-3BE4-428E-B150-3EE3809E898F}"/>
              </a:ext>
            </a:extLst>
          </p:cNvPr>
          <p:cNvSpPr/>
          <p:nvPr/>
        </p:nvSpPr>
        <p:spPr>
          <a:xfrm>
            <a:off x="1662835" y="511436"/>
            <a:ext cx="7876393" cy="110322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7F9A6E-65B6-44C7-982D-ED71FEAF3A6F}"/>
              </a:ext>
            </a:extLst>
          </p:cNvPr>
          <p:cNvSpPr txBox="1"/>
          <p:nvPr/>
        </p:nvSpPr>
        <p:spPr>
          <a:xfrm>
            <a:off x="1716955" y="499531"/>
            <a:ext cx="77681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OpenDyslexicAlta" panose="00000500000000000000" pitchFamily="50" charset="0"/>
            </a:endParaRPr>
          </a:p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What are vowels and consonants?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5262CD-FFC4-45AA-B633-8D18E11F32A8}"/>
              </a:ext>
            </a:extLst>
          </p:cNvPr>
          <p:cNvSpPr txBox="1"/>
          <p:nvPr/>
        </p:nvSpPr>
        <p:spPr>
          <a:xfrm>
            <a:off x="1259840" y="1816116"/>
            <a:ext cx="9265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Words in English are built from 26 letters.  </a:t>
            </a:r>
          </a:p>
          <a:p>
            <a:pPr algn="ctr"/>
            <a:r>
              <a:rPr lang="en-GB" sz="2400" dirty="0">
                <a:latin typeface="OpenDyslexicAlta" pitchFamily="2" charset="77"/>
              </a:rPr>
              <a:t>Some are vowels and some are consonants. </a:t>
            </a:r>
          </a:p>
          <a:p>
            <a:pPr algn="ctr"/>
            <a:endParaRPr lang="en-GB" dirty="0">
              <a:latin typeface="OpenDyslexicAlta" pitchFamily="2" charset="77"/>
            </a:endParaRPr>
          </a:p>
          <a:p>
            <a:pPr algn="ctr"/>
            <a:r>
              <a:rPr lang="en-GB" dirty="0">
                <a:latin typeface="OpenDyslexicAlta" pitchFamily="2" charset="77"/>
              </a:rPr>
              <a:t>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591CD9-CD12-4178-BE51-85E1A631D197}"/>
              </a:ext>
            </a:extLst>
          </p:cNvPr>
          <p:cNvSpPr/>
          <p:nvPr/>
        </p:nvSpPr>
        <p:spPr>
          <a:xfrm>
            <a:off x="561050" y="2705405"/>
            <a:ext cx="5046847" cy="333996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C834463-C547-4FBC-9B03-60F3C477DAE0}"/>
              </a:ext>
            </a:extLst>
          </p:cNvPr>
          <p:cNvSpPr txBox="1"/>
          <p:nvPr/>
        </p:nvSpPr>
        <p:spPr>
          <a:xfrm>
            <a:off x="1011521" y="6038788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vowels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EB0BD118-80C8-4066-B5A9-6ED7C852C787}"/>
              </a:ext>
            </a:extLst>
          </p:cNvPr>
          <p:cNvSpPr/>
          <p:nvPr/>
        </p:nvSpPr>
        <p:spPr>
          <a:xfrm>
            <a:off x="6584103" y="2685015"/>
            <a:ext cx="5046847" cy="333996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29C98C9-BD81-4EE2-8F69-90FA6BA17955}"/>
              </a:ext>
            </a:extLst>
          </p:cNvPr>
          <p:cNvSpPr txBox="1"/>
          <p:nvPr/>
        </p:nvSpPr>
        <p:spPr>
          <a:xfrm>
            <a:off x="7144418" y="6038788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consonants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D6C2A66-E55E-478B-BEC9-1BA57EF8284D}"/>
              </a:ext>
            </a:extLst>
          </p:cNvPr>
          <p:cNvSpPr txBox="1"/>
          <p:nvPr/>
        </p:nvSpPr>
        <p:spPr>
          <a:xfrm>
            <a:off x="1097215" y="364724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F04C255-FEB1-4572-A75C-3E543C2896AE}"/>
              </a:ext>
            </a:extLst>
          </p:cNvPr>
          <p:cNvSpPr txBox="1"/>
          <p:nvPr/>
        </p:nvSpPr>
        <p:spPr>
          <a:xfrm>
            <a:off x="1972065" y="3643415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EAA2F8F5-D173-4DE6-A57D-E52EC8124827}"/>
              </a:ext>
            </a:extLst>
          </p:cNvPr>
          <p:cNvSpPr txBox="1"/>
          <p:nvPr/>
        </p:nvSpPr>
        <p:spPr>
          <a:xfrm>
            <a:off x="2801663" y="366306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OpenDyslexicAlta" panose="00000500000000000000" pitchFamily="50" charset="0"/>
              </a:rPr>
              <a:t>i</a:t>
            </a:r>
            <a:endParaRPr lang="en-GB" sz="4800" dirty="0">
              <a:latin typeface="OpenDyslexicAlta" panose="00000500000000000000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D099DC92-8594-43A7-BE0B-007F91FB475F}"/>
              </a:ext>
            </a:extLst>
          </p:cNvPr>
          <p:cNvSpPr txBox="1"/>
          <p:nvPr/>
        </p:nvSpPr>
        <p:spPr>
          <a:xfrm>
            <a:off x="3618366" y="366306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o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FE78852-10FC-4530-AB41-5CEFA9A94713}"/>
              </a:ext>
            </a:extLst>
          </p:cNvPr>
          <p:cNvSpPr txBox="1"/>
          <p:nvPr/>
        </p:nvSpPr>
        <p:spPr>
          <a:xfrm>
            <a:off x="4495488" y="3656890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u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927EEBC-D71D-4866-9860-78774E1AF648}"/>
              </a:ext>
            </a:extLst>
          </p:cNvPr>
          <p:cNvSpPr txBox="1"/>
          <p:nvPr/>
        </p:nvSpPr>
        <p:spPr>
          <a:xfrm>
            <a:off x="7000080" y="2882483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b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BF86FA3-DD91-4558-9F12-2015852A5046}"/>
              </a:ext>
            </a:extLst>
          </p:cNvPr>
          <p:cNvSpPr txBox="1"/>
          <p:nvPr/>
        </p:nvSpPr>
        <p:spPr>
          <a:xfrm>
            <a:off x="7793919" y="2877595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c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4E38C7B1-D370-4790-AB64-FFE10FF73B05}"/>
              </a:ext>
            </a:extLst>
          </p:cNvPr>
          <p:cNvSpPr txBox="1"/>
          <p:nvPr/>
        </p:nvSpPr>
        <p:spPr>
          <a:xfrm>
            <a:off x="8543793" y="2882483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926E76C4-DB73-422F-B2B9-AED09898413D}"/>
              </a:ext>
            </a:extLst>
          </p:cNvPr>
          <p:cNvSpPr txBox="1"/>
          <p:nvPr/>
        </p:nvSpPr>
        <p:spPr>
          <a:xfrm>
            <a:off x="9334819" y="2848170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f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6C475855-011F-41A6-AE95-613D7622F407}"/>
              </a:ext>
            </a:extLst>
          </p:cNvPr>
          <p:cNvSpPr txBox="1"/>
          <p:nvPr/>
        </p:nvSpPr>
        <p:spPr>
          <a:xfrm>
            <a:off x="9989990" y="286313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g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30320FEA-E12A-4923-8392-644CA59F1697}"/>
              </a:ext>
            </a:extLst>
          </p:cNvPr>
          <p:cNvSpPr txBox="1"/>
          <p:nvPr/>
        </p:nvSpPr>
        <p:spPr>
          <a:xfrm>
            <a:off x="10746798" y="2822962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h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DB43896-FC36-4973-BC69-09A99F0BC974}"/>
              </a:ext>
            </a:extLst>
          </p:cNvPr>
          <p:cNvSpPr txBox="1"/>
          <p:nvPr/>
        </p:nvSpPr>
        <p:spPr>
          <a:xfrm>
            <a:off x="6704288" y="3727286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j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930B065-25B3-4AD6-874A-FCCD0027F931}"/>
              </a:ext>
            </a:extLst>
          </p:cNvPr>
          <p:cNvSpPr txBox="1"/>
          <p:nvPr/>
        </p:nvSpPr>
        <p:spPr>
          <a:xfrm>
            <a:off x="7468066" y="3782049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k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A2E7843-D8BC-45FB-8A44-7C6D9DAD02AD}"/>
              </a:ext>
            </a:extLst>
          </p:cNvPr>
          <p:cNvSpPr txBox="1"/>
          <p:nvPr/>
        </p:nvSpPr>
        <p:spPr>
          <a:xfrm>
            <a:off x="8085276" y="3782049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l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A7129F36-4CB1-45E4-BC5E-A7529C840F81}"/>
              </a:ext>
            </a:extLst>
          </p:cNvPr>
          <p:cNvSpPr txBox="1"/>
          <p:nvPr/>
        </p:nvSpPr>
        <p:spPr>
          <a:xfrm>
            <a:off x="8865367" y="3782049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m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37005B96-1D10-4F79-A8B0-261C2A2CD31B}"/>
              </a:ext>
            </a:extLst>
          </p:cNvPr>
          <p:cNvSpPr txBox="1"/>
          <p:nvPr/>
        </p:nvSpPr>
        <p:spPr>
          <a:xfrm>
            <a:off x="9749074" y="3782507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87D0B08-EDE5-41F0-AFCA-5AC49D220158}"/>
              </a:ext>
            </a:extLst>
          </p:cNvPr>
          <p:cNvSpPr txBox="1"/>
          <p:nvPr/>
        </p:nvSpPr>
        <p:spPr>
          <a:xfrm>
            <a:off x="10511089" y="3742842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p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D7468181-DDED-426B-ACCC-20E9D3889B57}"/>
              </a:ext>
            </a:extLst>
          </p:cNvPr>
          <p:cNvSpPr txBox="1"/>
          <p:nvPr/>
        </p:nvSpPr>
        <p:spPr>
          <a:xfrm>
            <a:off x="11110453" y="3724442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q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48B9F6C5-103E-4E77-BB49-B61B9E3711D4}"/>
              </a:ext>
            </a:extLst>
          </p:cNvPr>
          <p:cNvSpPr txBox="1"/>
          <p:nvPr/>
        </p:nvSpPr>
        <p:spPr>
          <a:xfrm>
            <a:off x="6737834" y="4553673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r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327E5015-61DB-446B-B660-066A44E00A3C}"/>
              </a:ext>
            </a:extLst>
          </p:cNvPr>
          <p:cNvSpPr txBox="1"/>
          <p:nvPr/>
        </p:nvSpPr>
        <p:spPr>
          <a:xfrm>
            <a:off x="7369651" y="4553672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5B21BFDA-9DDC-43E1-9415-F509877F826C}"/>
              </a:ext>
            </a:extLst>
          </p:cNvPr>
          <p:cNvSpPr txBox="1"/>
          <p:nvPr/>
        </p:nvSpPr>
        <p:spPr>
          <a:xfrm>
            <a:off x="8062320" y="4582379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31D7F5A2-DA0A-4B0C-B6D7-5CF42007EBBB}"/>
              </a:ext>
            </a:extLst>
          </p:cNvPr>
          <p:cNvSpPr txBox="1"/>
          <p:nvPr/>
        </p:nvSpPr>
        <p:spPr>
          <a:xfrm>
            <a:off x="8743404" y="4573993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v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ADC617B3-6352-456C-B096-201D88CD7FE4}"/>
              </a:ext>
            </a:extLst>
          </p:cNvPr>
          <p:cNvSpPr txBox="1"/>
          <p:nvPr/>
        </p:nvSpPr>
        <p:spPr>
          <a:xfrm>
            <a:off x="9539228" y="4582379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w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EFAB0D2B-3138-444A-A325-4DD1D8329223}"/>
              </a:ext>
            </a:extLst>
          </p:cNvPr>
          <p:cNvSpPr txBox="1"/>
          <p:nvPr/>
        </p:nvSpPr>
        <p:spPr>
          <a:xfrm>
            <a:off x="10314694" y="4613046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x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0F9F4494-7E41-4D00-80AD-7B3F3A8F5BD5}"/>
              </a:ext>
            </a:extLst>
          </p:cNvPr>
          <p:cNvSpPr txBox="1"/>
          <p:nvPr/>
        </p:nvSpPr>
        <p:spPr>
          <a:xfrm>
            <a:off x="10967571" y="4593341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8BCEBDDB-FF1B-4197-8E29-2D4E60B9AA20}"/>
              </a:ext>
            </a:extLst>
          </p:cNvPr>
          <p:cNvSpPr txBox="1"/>
          <p:nvPr/>
        </p:nvSpPr>
        <p:spPr>
          <a:xfrm>
            <a:off x="7081626" y="5289327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350492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20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FEA41F4-521D-4F8E-8EE4-FE65510690F4}"/>
              </a:ext>
            </a:extLst>
          </p:cNvPr>
          <p:cNvSpPr/>
          <p:nvPr/>
        </p:nvSpPr>
        <p:spPr>
          <a:xfrm>
            <a:off x="561050" y="2705405"/>
            <a:ext cx="5046847" cy="333996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22A872F-58F5-4938-8091-2CDDE40CB224}"/>
              </a:ext>
            </a:extLst>
          </p:cNvPr>
          <p:cNvSpPr txBox="1"/>
          <p:nvPr/>
        </p:nvSpPr>
        <p:spPr>
          <a:xfrm>
            <a:off x="1011521" y="6038788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vowels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2B4E200-D71A-4508-A92A-481C5530C5BD}"/>
              </a:ext>
            </a:extLst>
          </p:cNvPr>
          <p:cNvSpPr/>
          <p:nvPr/>
        </p:nvSpPr>
        <p:spPr>
          <a:xfrm>
            <a:off x="6584103" y="2685015"/>
            <a:ext cx="5046847" cy="333996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338E7A2-F316-4CFB-B1BC-84352654F488}"/>
              </a:ext>
            </a:extLst>
          </p:cNvPr>
          <p:cNvSpPr txBox="1"/>
          <p:nvPr/>
        </p:nvSpPr>
        <p:spPr>
          <a:xfrm>
            <a:off x="7144418" y="6038788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consonants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2DCBC40-5D3A-4F5C-B804-5CE097A996DB}"/>
              </a:ext>
            </a:extLst>
          </p:cNvPr>
          <p:cNvSpPr txBox="1"/>
          <p:nvPr/>
        </p:nvSpPr>
        <p:spPr>
          <a:xfrm>
            <a:off x="1056268" y="592662"/>
            <a:ext cx="877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</a:rPr>
              <a:t>Sort the letters into the correct category.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219092F1-01E3-4C3A-9521-8107E4AF2F9D}"/>
              </a:ext>
            </a:extLst>
          </p:cNvPr>
          <p:cNvSpPr/>
          <p:nvPr/>
        </p:nvSpPr>
        <p:spPr>
          <a:xfrm>
            <a:off x="642429" y="353194"/>
            <a:ext cx="9029991" cy="910964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AF90E0A-60BC-4771-B5A1-7048E83EA12C}"/>
              </a:ext>
            </a:extLst>
          </p:cNvPr>
          <p:cNvSpPr txBox="1"/>
          <p:nvPr/>
        </p:nvSpPr>
        <p:spPr>
          <a:xfrm>
            <a:off x="490648" y="1872169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DBBBDF2A-52C6-495A-AA59-E60921F00423}"/>
              </a:ext>
            </a:extLst>
          </p:cNvPr>
          <p:cNvSpPr txBox="1"/>
          <p:nvPr/>
        </p:nvSpPr>
        <p:spPr>
          <a:xfrm>
            <a:off x="1316321" y="130984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D9FD425B-ACBD-43C7-8349-1DC8DC2D6481}"/>
              </a:ext>
            </a:extLst>
          </p:cNvPr>
          <p:cNvSpPr txBox="1"/>
          <p:nvPr/>
        </p:nvSpPr>
        <p:spPr>
          <a:xfrm>
            <a:off x="1903931" y="187440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1713944-9414-4980-BEFD-425617652329}"/>
              </a:ext>
            </a:extLst>
          </p:cNvPr>
          <p:cNvSpPr txBox="1"/>
          <p:nvPr/>
        </p:nvSpPr>
        <p:spPr>
          <a:xfrm>
            <a:off x="2518853" y="1392449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i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E7E25976-DC94-45D0-AA56-14B1DBBCA191}"/>
              </a:ext>
            </a:extLst>
          </p:cNvPr>
          <p:cNvSpPr txBox="1"/>
          <p:nvPr/>
        </p:nvSpPr>
        <p:spPr>
          <a:xfrm>
            <a:off x="3103654" y="1838960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z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1BB8E5F-DCE8-4F76-8DD1-A5EE51B3A9F1}"/>
              </a:ext>
            </a:extLst>
          </p:cNvPr>
          <p:cNvSpPr txBox="1"/>
          <p:nvPr/>
        </p:nvSpPr>
        <p:spPr>
          <a:xfrm>
            <a:off x="3812432" y="1414173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j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9E04E1A-C749-4451-A8D8-975430449E10}"/>
              </a:ext>
            </a:extLst>
          </p:cNvPr>
          <p:cNvSpPr txBox="1"/>
          <p:nvPr/>
        </p:nvSpPr>
        <p:spPr>
          <a:xfrm>
            <a:off x="4378052" y="1897797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39F10CF1-AB75-49DC-AD19-43D0FD3497A6}"/>
              </a:ext>
            </a:extLst>
          </p:cNvPr>
          <p:cNvSpPr txBox="1"/>
          <p:nvPr/>
        </p:nvSpPr>
        <p:spPr>
          <a:xfrm>
            <a:off x="5083269" y="124338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B1970A77-65A1-4ED5-8923-5FAE0AF5AB04}"/>
              </a:ext>
            </a:extLst>
          </p:cNvPr>
          <p:cNvSpPr txBox="1"/>
          <p:nvPr/>
        </p:nvSpPr>
        <p:spPr>
          <a:xfrm>
            <a:off x="5481077" y="1917205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o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3C4DA5AB-E342-418F-A121-D99E739E1359}"/>
              </a:ext>
            </a:extLst>
          </p:cNvPr>
          <p:cNvSpPr txBox="1"/>
          <p:nvPr/>
        </p:nvSpPr>
        <p:spPr>
          <a:xfrm>
            <a:off x="6236348" y="1271061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A99B927-1ED8-486C-B801-D4A3D7E1C108}"/>
              </a:ext>
            </a:extLst>
          </p:cNvPr>
          <p:cNvSpPr txBox="1"/>
          <p:nvPr/>
        </p:nvSpPr>
        <p:spPr>
          <a:xfrm>
            <a:off x="6826517" y="1917205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a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EE2388E9-7B65-4258-ADB6-6E9BAE4BE4AD}"/>
              </a:ext>
            </a:extLst>
          </p:cNvPr>
          <p:cNvSpPr txBox="1"/>
          <p:nvPr/>
        </p:nvSpPr>
        <p:spPr>
          <a:xfrm>
            <a:off x="7721690" y="139244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w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B990E7F8-AF58-4354-BBCD-2FF4101366F5}"/>
              </a:ext>
            </a:extLst>
          </p:cNvPr>
          <p:cNvSpPr txBox="1"/>
          <p:nvPr/>
        </p:nvSpPr>
        <p:spPr>
          <a:xfrm>
            <a:off x="8477864" y="1936314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c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8AA1752-CE15-45D9-9047-2D84BA9A34EE}"/>
              </a:ext>
            </a:extLst>
          </p:cNvPr>
          <p:cNvSpPr txBox="1"/>
          <p:nvPr/>
        </p:nvSpPr>
        <p:spPr>
          <a:xfrm>
            <a:off x="9234038" y="1252486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u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0CE3CF70-8853-41A6-866D-2323D3F149C7}"/>
              </a:ext>
            </a:extLst>
          </p:cNvPr>
          <p:cNvSpPr txBox="1"/>
          <p:nvPr/>
        </p:nvSpPr>
        <p:spPr>
          <a:xfrm>
            <a:off x="9988996" y="1854018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d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223E4A75-0DE1-46C5-BD08-001DA1C26463}"/>
              </a:ext>
            </a:extLst>
          </p:cNvPr>
          <p:cNvSpPr txBox="1"/>
          <p:nvPr/>
        </p:nvSpPr>
        <p:spPr>
          <a:xfrm>
            <a:off x="10878874" y="1252485"/>
            <a:ext cx="565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OpenDyslexicAlta" panose="00000500000000000000" pitchFamily="50" charset="0"/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260637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68 0.00047 L 0.0487 0.23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" y="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3.7037E-7 L 0.48659 0.28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23" y="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3.7037E-6 L 0.51601 0.200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24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3.7037E-6 L 0.50066 0.2057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26" y="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50794 0.2645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1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51003 0.198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95" y="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1668 0.4516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3.7037E-6 L -0.12513 0.181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63" y="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3.33333E-6 L 0.16067 0.4298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4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87 -0.01274 L -0.42695 0.353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97" y="1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9 -0.0051 L 0.11172 0.4004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9" y="2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07407E-6 L 0.12539 0.3534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63" y="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44444E-6 L -0.46406 0.4759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3" y="2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96296E-6 L 0.05703 0.36551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" y="1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44444E-6 L -0.25898 0.540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56" y="2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20" grpId="0"/>
      <p:bldP spid="22" grpId="0"/>
      <p:bldP spid="24" grpId="0"/>
      <p:bldP spid="26" grpId="0"/>
      <p:bldP spid="28" grpId="0"/>
      <p:bldP spid="30" grpId="0"/>
      <p:bldP spid="32" grpId="0"/>
      <p:bldP spid="34" grpId="0"/>
      <p:bldP spid="36" grpId="0"/>
      <p:bldP spid="38" grpId="0"/>
      <p:bldP spid="40" grpId="0"/>
      <p:bldP spid="42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FEA41F4-521D-4F8E-8EE4-FE65510690F4}"/>
              </a:ext>
            </a:extLst>
          </p:cNvPr>
          <p:cNvSpPr/>
          <p:nvPr/>
        </p:nvSpPr>
        <p:spPr>
          <a:xfrm>
            <a:off x="561050" y="2705405"/>
            <a:ext cx="5046847" cy="333996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22A872F-58F5-4938-8091-2CDDE40CB224}"/>
              </a:ext>
            </a:extLst>
          </p:cNvPr>
          <p:cNvSpPr txBox="1"/>
          <p:nvPr/>
        </p:nvSpPr>
        <p:spPr>
          <a:xfrm>
            <a:off x="1011521" y="6038788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vowels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2B4E200-D71A-4508-A92A-481C5530C5BD}"/>
              </a:ext>
            </a:extLst>
          </p:cNvPr>
          <p:cNvSpPr/>
          <p:nvPr/>
        </p:nvSpPr>
        <p:spPr>
          <a:xfrm>
            <a:off x="6584103" y="2685015"/>
            <a:ext cx="5046847" cy="333996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338E7A2-F316-4CFB-B1BC-84352654F488}"/>
              </a:ext>
            </a:extLst>
          </p:cNvPr>
          <p:cNvSpPr txBox="1"/>
          <p:nvPr/>
        </p:nvSpPr>
        <p:spPr>
          <a:xfrm>
            <a:off x="7144418" y="6038788"/>
            <a:ext cx="414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consonants</a:t>
            </a:r>
            <a:endParaRPr lang="en-GB" b="1" dirty="0">
              <a:latin typeface="OpenDyslexicAlta" panose="00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2DCBC40-5D3A-4F5C-B804-5CE097A996DB}"/>
              </a:ext>
            </a:extLst>
          </p:cNvPr>
          <p:cNvSpPr txBox="1"/>
          <p:nvPr/>
        </p:nvSpPr>
        <p:spPr>
          <a:xfrm>
            <a:off x="1377253" y="592002"/>
            <a:ext cx="87714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anose="00000500000000000000" pitchFamily="50" charset="0"/>
              </a:rPr>
              <a:t>Which words begin with a vowel?  </a:t>
            </a:r>
          </a:p>
          <a:p>
            <a:r>
              <a:rPr lang="en-GB" sz="2800" dirty="0">
                <a:latin typeface="OpenDyslexicAlta" panose="00000500000000000000" pitchFamily="50" charset="0"/>
              </a:rPr>
              <a:t>Which begin with a consonant?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219092F1-01E3-4C3A-9521-8107E4AF2F9D}"/>
              </a:ext>
            </a:extLst>
          </p:cNvPr>
          <p:cNvSpPr/>
          <p:nvPr/>
        </p:nvSpPr>
        <p:spPr>
          <a:xfrm>
            <a:off x="1205470" y="414297"/>
            <a:ext cx="7676461" cy="1206897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AF90E0A-60BC-4771-B5A1-7048E83EA12C}"/>
              </a:ext>
            </a:extLst>
          </p:cNvPr>
          <p:cNvSpPr txBox="1"/>
          <p:nvPr/>
        </p:nvSpPr>
        <p:spPr>
          <a:xfrm>
            <a:off x="-13201" y="1727104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umbrella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C352798-AFAC-4350-A60D-25B2710551E2}"/>
              </a:ext>
            </a:extLst>
          </p:cNvPr>
          <p:cNvSpPr txBox="1"/>
          <p:nvPr/>
        </p:nvSpPr>
        <p:spPr>
          <a:xfrm>
            <a:off x="-309520" y="2288787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tiger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93E53CA-087A-4566-88B0-B01087F9BD05}"/>
              </a:ext>
            </a:extLst>
          </p:cNvPr>
          <p:cNvSpPr txBox="1"/>
          <p:nvPr/>
        </p:nvSpPr>
        <p:spPr>
          <a:xfrm>
            <a:off x="1897237" y="1730653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chair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8A1A89D-22D9-4DB2-9DAB-38F884EE8E12}"/>
              </a:ext>
            </a:extLst>
          </p:cNvPr>
          <p:cNvSpPr txBox="1"/>
          <p:nvPr/>
        </p:nvSpPr>
        <p:spPr>
          <a:xfrm>
            <a:off x="2048147" y="2188769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orange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C211C01-0233-48F9-B60D-79ED71C356DC}"/>
              </a:ext>
            </a:extLst>
          </p:cNvPr>
          <p:cNvSpPr txBox="1"/>
          <p:nvPr/>
        </p:nvSpPr>
        <p:spPr>
          <a:xfrm>
            <a:off x="3774528" y="1730378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hotel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CD194B6-05FF-4023-94FA-D3CFB366D7AA}"/>
              </a:ext>
            </a:extLst>
          </p:cNvPr>
          <p:cNvSpPr txBox="1"/>
          <p:nvPr/>
        </p:nvSpPr>
        <p:spPr>
          <a:xfrm>
            <a:off x="4126300" y="2237187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ambulance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F3EFC4F-9548-4FCB-B308-F8CB3BCAB095}"/>
              </a:ext>
            </a:extLst>
          </p:cNvPr>
          <p:cNvSpPr txBox="1"/>
          <p:nvPr/>
        </p:nvSpPr>
        <p:spPr>
          <a:xfrm>
            <a:off x="5916983" y="1704667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phone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11F1888-8D0F-4C3E-BDB7-08D2C1A36387}"/>
              </a:ext>
            </a:extLst>
          </p:cNvPr>
          <p:cNvSpPr txBox="1"/>
          <p:nvPr/>
        </p:nvSpPr>
        <p:spPr>
          <a:xfrm>
            <a:off x="6088157" y="2259932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book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746BDEB4-9D9B-4DA6-9A10-9AC9505517BE}"/>
              </a:ext>
            </a:extLst>
          </p:cNvPr>
          <p:cNvSpPr txBox="1"/>
          <p:nvPr/>
        </p:nvSpPr>
        <p:spPr>
          <a:xfrm>
            <a:off x="7793675" y="1673544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elephant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4425B6B-EA6D-4BD5-93C0-9D51B60CF524}"/>
              </a:ext>
            </a:extLst>
          </p:cNvPr>
          <p:cNvSpPr txBox="1"/>
          <p:nvPr/>
        </p:nvSpPr>
        <p:spPr>
          <a:xfrm>
            <a:off x="7793675" y="2256966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ice cream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E552881-C4C2-4AC9-8382-F1A90A91FCEE}"/>
              </a:ext>
            </a:extLst>
          </p:cNvPr>
          <p:cNvSpPr txBox="1"/>
          <p:nvPr/>
        </p:nvSpPr>
        <p:spPr>
          <a:xfrm>
            <a:off x="9670367" y="1669136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sausage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C9DB1DD3-ACC6-49E4-8291-8CE9783B1ED9}"/>
              </a:ext>
            </a:extLst>
          </p:cNvPr>
          <p:cNvSpPr txBox="1"/>
          <p:nvPr/>
        </p:nvSpPr>
        <p:spPr>
          <a:xfrm>
            <a:off x="9755532" y="2192318"/>
            <a:ext cx="2374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anose="00000500000000000000" pitchFamily="50" charset="0"/>
              </a:rPr>
              <a:t>jumper</a:t>
            </a:r>
          </a:p>
        </p:txBody>
      </p:sp>
    </p:spTree>
    <p:extLst>
      <p:ext uri="{BB962C8B-B14F-4D97-AF65-F5344CB8AC3E}">
        <p14:creationId xmlns:p14="http://schemas.microsoft.com/office/powerpoint/2010/main" val="21512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97 -0.00926 L 0.0698 0.247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1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3 -0.00694 L 0.58802 0.08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54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55 -0.00324 L 0.53477 0.241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55" y="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0.03819 L 0.47305 0.29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58" y="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22222E-6 L -0.05664 0.1675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9" y="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4.07407E-6 L 0.02409 0.2629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0.13672 0.2768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36" y="1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3.7037E-6 L -0.57057 0.4027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29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48148E-6 L -0.41393 0.3421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03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85185E-6 L -0.04609 0.4798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5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7.40741E-7 L -0.22448 0.4509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24" y="2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" grpId="0"/>
      <p:bldP spid="6" grpId="0"/>
      <p:bldP spid="8" grpId="0"/>
      <p:bldP spid="10" grpId="0"/>
      <p:bldP spid="12" grpId="0"/>
      <p:bldP spid="15" grpId="0"/>
      <p:bldP spid="17" grpId="0"/>
      <p:bldP spid="19" grpId="0"/>
      <p:bldP spid="21" grpId="0"/>
      <p:bldP spid="23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E696183-45F6-4861-A121-BE96118370A9}"/>
              </a:ext>
            </a:extLst>
          </p:cNvPr>
          <p:cNvSpPr txBox="1"/>
          <p:nvPr/>
        </p:nvSpPr>
        <p:spPr>
          <a:xfrm>
            <a:off x="4534237" y="4339888"/>
            <a:ext cx="279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OpenDyslexicAlta" pitchFamily="2" charset="77"/>
              </a:rPr>
              <a:t>an</a:t>
            </a:r>
            <a:r>
              <a:rPr lang="en-GB" sz="2800" dirty="0">
                <a:latin typeface="OpenDyslexicAlta" pitchFamily="2" charset="77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OpenDyslexicAlta" pitchFamily="2" charset="77"/>
              </a:rPr>
              <a:t>a</a:t>
            </a:r>
            <a:r>
              <a:rPr lang="en-GB" sz="2800" dirty="0">
                <a:latin typeface="OpenDyslexicAlta" pitchFamily="2" charset="77"/>
              </a:rPr>
              <a:t>pple</a:t>
            </a:r>
          </a:p>
        </p:txBody>
      </p:sp>
      <p:pic>
        <p:nvPicPr>
          <p:cNvPr id="4" name="Picture 3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68E79F6A-8CDA-495A-B99A-CAC5D8A691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453" y="914332"/>
            <a:ext cx="2603837" cy="4320985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xmlns="" id="{4572BD66-C4A6-42B0-B453-195E0427AC08}"/>
              </a:ext>
            </a:extLst>
          </p:cNvPr>
          <p:cNvSpPr/>
          <p:nvPr/>
        </p:nvSpPr>
        <p:spPr>
          <a:xfrm>
            <a:off x="3515360" y="1747520"/>
            <a:ext cx="6908800" cy="2153920"/>
          </a:xfrm>
          <a:prstGeom prst="wedgeEllipseCallout">
            <a:avLst>
              <a:gd name="adj1" fmla="val -62009"/>
              <a:gd name="adj2" fmla="val -8255"/>
            </a:avLst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If a word begins with a vowel </a:t>
            </a:r>
            <a:r>
              <a:rPr lang="en-GB" sz="2400" b="1" dirty="0">
                <a:solidFill>
                  <a:schemeClr val="tx1"/>
                </a:solidFill>
                <a:latin typeface="OpenDyslexicAlta" panose="00000500000000000000" pitchFamily="50" charset="0"/>
              </a:rPr>
              <a:t>sound</a:t>
            </a: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, we need to put “an” in front of it.  Try saying them with just an “a”.  It’s really difficult!</a:t>
            </a:r>
          </a:p>
        </p:txBody>
      </p:sp>
      <p:sp>
        <p:nvSpPr>
          <p:cNvPr id="10" name="a pencil">
            <a:extLst>
              <a:ext uri="{FF2B5EF4-FFF2-40B4-BE49-F238E27FC236}">
                <a16:creationId xmlns:a16="http://schemas.microsoft.com/office/drawing/2014/main" xmlns="" id="{066E1295-3351-47BA-89AB-38F16B7367D9}"/>
              </a:ext>
            </a:extLst>
          </p:cNvPr>
          <p:cNvSpPr txBox="1"/>
          <p:nvPr/>
        </p:nvSpPr>
        <p:spPr>
          <a:xfrm>
            <a:off x="3186429" y="5564196"/>
            <a:ext cx="2052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a igloo</a:t>
            </a:r>
          </a:p>
        </p:txBody>
      </p:sp>
      <p:sp>
        <p:nvSpPr>
          <p:cNvPr id="12" name="a computer">
            <a:extLst>
              <a:ext uri="{FF2B5EF4-FFF2-40B4-BE49-F238E27FC236}">
                <a16:creationId xmlns:a16="http://schemas.microsoft.com/office/drawing/2014/main" xmlns="" id="{6385AEA9-2A9A-4459-BCEE-71EACC493A10}"/>
              </a:ext>
            </a:extLst>
          </p:cNvPr>
          <p:cNvSpPr txBox="1"/>
          <p:nvPr/>
        </p:nvSpPr>
        <p:spPr>
          <a:xfrm>
            <a:off x="6953253" y="4351293"/>
            <a:ext cx="279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a uncle</a:t>
            </a:r>
          </a:p>
        </p:txBody>
      </p:sp>
      <p:sp>
        <p:nvSpPr>
          <p:cNvPr id="14" name="a elephant">
            <a:extLst>
              <a:ext uri="{FF2B5EF4-FFF2-40B4-BE49-F238E27FC236}">
                <a16:creationId xmlns:a16="http://schemas.microsoft.com/office/drawing/2014/main" xmlns="" id="{D35891E7-872E-46E5-8016-8C365B299636}"/>
              </a:ext>
            </a:extLst>
          </p:cNvPr>
          <p:cNvSpPr txBox="1"/>
          <p:nvPr/>
        </p:nvSpPr>
        <p:spPr>
          <a:xfrm>
            <a:off x="6969760" y="5564196"/>
            <a:ext cx="279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a elephant </a:t>
            </a:r>
          </a:p>
        </p:txBody>
      </p:sp>
      <p:sp>
        <p:nvSpPr>
          <p:cNvPr id="3" name="an elephant">
            <a:extLst>
              <a:ext uri="{FF2B5EF4-FFF2-40B4-BE49-F238E27FC236}">
                <a16:creationId xmlns:a16="http://schemas.microsoft.com/office/drawing/2014/main" xmlns="" id="{071729F4-FC32-4C19-BEA7-A921590D3647}"/>
              </a:ext>
            </a:extLst>
          </p:cNvPr>
          <p:cNvSpPr txBox="1"/>
          <p:nvPr/>
        </p:nvSpPr>
        <p:spPr>
          <a:xfrm>
            <a:off x="9323066" y="5564196"/>
            <a:ext cx="279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OpenDyslexicAlta" pitchFamily="2" charset="77"/>
              </a:rPr>
              <a:t>an e</a:t>
            </a:r>
            <a:r>
              <a:rPr lang="en-GB" sz="2800" dirty="0">
                <a:latin typeface="OpenDyslexicAlta" pitchFamily="2" charset="77"/>
              </a:rPr>
              <a:t>lephant </a:t>
            </a:r>
          </a:p>
        </p:txBody>
      </p:sp>
      <p:sp>
        <p:nvSpPr>
          <p:cNvPr id="8" name="a apple">
            <a:extLst>
              <a:ext uri="{FF2B5EF4-FFF2-40B4-BE49-F238E27FC236}">
                <a16:creationId xmlns:a16="http://schemas.microsoft.com/office/drawing/2014/main" xmlns="" id="{7C2BA6CE-3CD4-4294-BF09-1D64403F2AC2}"/>
              </a:ext>
            </a:extLst>
          </p:cNvPr>
          <p:cNvSpPr txBox="1"/>
          <p:nvPr/>
        </p:nvSpPr>
        <p:spPr>
          <a:xfrm>
            <a:off x="3186429" y="4314989"/>
            <a:ext cx="2052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a apple</a:t>
            </a:r>
          </a:p>
        </p:txBody>
      </p:sp>
      <p:sp>
        <p:nvSpPr>
          <p:cNvPr id="6" name="a pencil">
            <a:extLst>
              <a:ext uri="{FF2B5EF4-FFF2-40B4-BE49-F238E27FC236}">
                <a16:creationId xmlns:a16="http://schemas.microsoft.com/office/drawing/2014/main" xmlns="" id="{8C7E5244-9D29-4EB6-A124-66A503A8A2FD}"/>
              </a:ext>
            </a:extLst>
          </p:cNvPr>
          <p:cNvSpPr txBox="1"/>
          <p:nvPr/>
        </p:nvSpPr>
        <p:spPr>
          <a:xfrm>
            <a:off x="4900933" y="5534450"/>
            <a:ext cx="2052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OpenDyslexicAlta" pitchFamily="2" charset="77"/>
              </a:rPr>
              <a:t>an i</a:t>
            </a:r>
            <a:r>
              <a:rPr lang="en-GB" sz="2800" dirty="0">
                <a:latin typeface="OpenDyslexicAlta" pitchFamily="2" charset="77"/>
              </a:rPr>
              <a:t>gloo</a:t>
            </a:r>
          </a:p>
        </p:txBody>
      </p:sp>
      <p:sp>
        <p:nvSpPr>
          <p:cNvPr id="16" name="a computer">
            <a:extLst>
              <a:ext uri="{FF2B5EF4-FFF2-40B4-BE49-F238E27FC236}">
                <a16:creationId xmlns:a16="http://schemas.microsoft.com/office/drawing/2014/main" xmlns="" id="{44136727-8CD1-459F-9DEC-C23C975774E0}"/>
              </a:ext>
            </a:extLst>
          </p:cNvPr>
          <p:cNvSpPr txBox="1"/>
          <p:nvPr/>
        </p:nvSpPr>
        <p:spPr>
          <a:xfrm>
            <a:off x="9027160" y="4326394"/>
            <a:ext cx="279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OpenDyslexicAlta" pitchFamily="2" charset="77"/>
              </a:rPr>
              <a:t>an u</a:t>
            </a:r>
            <a:r>
              <a:rPr lang="en-GB" sz="2800" dirty="0">
                <a:latin typeface="OpenDyslexicAlta" pitchFamily="2" charset="77"/>
              </a:rPr>
              <a:t>ncle</a:t>
            </a:r>
          </a:p>
        </p:txBody>
      </p:sp>
    </p:spTree>
    <p:extLst>
      <p:ext uri="{BB962C8B-B14F-4D97-AF65-F5344CB8AC3E}">
        <p14:creationId xmlns:p14="http://schemas.microsoft.com/office/powerpoint/2010/main" val="118651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8348AC7-40EF-4576-BCCE-E7BB30BB465C}"/>
              </a:ext>
            </a:extLst>
          </p:cNvPr>
          <p:cNvSpPr txBox="1"/>
          <p:nvPr/>
        </p:nvSpPr>
        <p:spPr>
          <a:xfrm>
            <a:off x="1279021" y="571733"/>
            <a:ext cx="9043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 panose="00000500000000000000" pitchFamily="50" charset="0"/>
              </a:rPr>
              <a:t>Would you use a or an in front of these nouns?  </a:t>
            </a:r>
          </a:p>
          <a:p>
            <a:r>
              <a:rPr lang="en-GB" sz="2400" dirty="0">
                <a:latin typeface="OpenDyslexicAlta" panose="00000500000000000000" pitchFamily="50" charset="0"/>
              </a:rPr>
              <a:t>Try saying them to help.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468F6358-55D7-4AC2-AB13-2B9B32C33AE1}"/>
              </a:ext>
            </a:extLst>
          </p:cNvPr>
          <p:cNvSpPr/>
          <p:nvPr/>
        </p:nvSpPr>
        <p:spPr>
          <a:xfrm>
            <a:off x="1122099" y="383457"/>
            <a:ext cx="8164141" cy="1206897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A6FE35CE-ABBC-41A4-877D-4F0643334FAA}"/>
              </a:ext>
            </a:extLst>
          </p:cNvPr>
          <p:cNvSpPr/>
          <p:nvPr/>
        </p:nvSpPr>
        <p:spPr>
          <a:xfrm>
            <a:off x="1279020" y="2092960"/>
            <a:ext cx="1829939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a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759C852E-C4B5-4C4D-A7E4-4280991C621F}"/>
              </a:ext>
            </a:extLst>
          </p:cNvPr>
          <p:cNvSpPr/>
          <p:nvPr/>
        </p:nvSpPr>
        <p:spPr>
          <a:xfrm>
            <a:off x="7913500" y="2092960"/>
            <a:ext cx="1829939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an</a:t>
            </a:r>
          </a:p>
        </p:txBody>
      </p:sp>
      <p:pic>
        <p:nvPicPr>
          <p:cNvPr id="10" name="boat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98688925-DA23-4119-854A-F05BD9F41D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691" y="3364444"/>
            <a:ext cx="2185316" cy="1229360"/>
          </a:xfrm>
          <a:prstGeom prst="rect">
            <a:avLst/>
          </a:prstGeom>
        </p:spPr>
      </p:pic>
      <p:pic>
        <p:nvPicPr>
          <p:cNvPr id="12" name="dog" descr="A picture containing drawing, food&#10;&#10;Description automatically generated">
            <a:extLst>
              <a:ext uri="{FF2B5EF4-FFF2-40B4-BE49-F238E27FC236}">
                <a16:creationId xmlns:a16="http://schemas.microsoft.com/office/drawing/2014/main" xmlns="" id="{AA869AE1-E551-434E-A5ED-577397A48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959" y="3425475"/>
            <a:ext cx="1581788" cy="1229360"/>
          </a:xfrm>
          <a:prstGeom prst="rect">
            <a:avLst/>
          </a:prstGeom>
        </p:spPr>
      </p:pic>
      <p:pic>
        <p:nvPicPr>
          <p:cNvPr id="14" name="bike" descr="A close up of a sign&#10;&#10;Description automatically generated">
            <a:extLst>
              <a:ext uri="{FF2B5EF4-FFF2-40B4-BE49-F238E27FC236}">
                <a16:creationId xmlns:a16="http://schemas.microsoft.com/office/drawing/2014/main" xmlns="" id="{7967F9BE-702A-4F63-AE76-E48B890B85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9885" y="3255267"/>
            <a:ext cx="2185316" cy="1416828"/>
          </a:xfrm>
          <a:prstGeom prst="rect">
            <a:avLst/>
          </a:prstGeom>
        </p:spPr>
      </p:pic>
      <p:pic>
        <p:nvPicPr>
          <p:cNvPr id="16" name="apple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4A4E3A72-9D4A-4F17-836B-BD7869ED60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0783" y="3255267"/>
            <a:ext cx="1509326" cy="1552406"/>
          </a:xfrm>
          <a:prstGeom prst="rect">
            <a:avLst/>
          </a:prstGeom>
        </p:spPr>
      </p:pic>
      <p:pic>
        <p:nvPicPr>
          <p:cNvPr id="18" name="alien" descr="A picture containing light&#10;&#10;Description automatically generated">
            <a:extLst>
              <a:ext uri="{FF2B5EF4-FFF2-40B4-BE49-F238E27FC236}">
                <a16:creationId xmlns:a16="http://schemas.microsoft.com/office/drawing/2014/main" xmlns="" id="{E9304CAE-BEF6-41FF-B760-F750E9C59E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7905" y="3255267"/>
            <a:ext cx="1374541" cy="1943237"/>
          </a:xfrm>
          <a:prstGeom prst="rect">
            <a:avLst/>
          </a:prstGeom>
        </p:spPr>
      </p:pic>
      <p:pic>
        <p:nvPicPr>
          <p:cNvPr id="20" name="eagle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FA32E44-6B61-4A49-9173-55D7B4F524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485" y="4783253"/>
            <a:ext cx="1568104" cy="1943237"/>
          </a:xfrm>
          <a:prstGeom prst="rect">
            <a:avLst/>
          </a:prstGeom>
        </p:spPr>
      </p:pic>
      <p:pic>
        <p:nvPicPr>
          <p:cNvPr id="22" name="onion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90F24D8-C0B7-4882-8688-763D9CE950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49740" y="5146892"/>
            <a:ext cx="1386422" cy="1579598"/>
          </a:xfrm>
          <a:prstGeom prst="rect">
            <a:avLst/>
          </a:prstGeom>
        </p:spPr>
      </p:pic>
      <p:pic>
        <p:nvPicPr>
          <p:cNvPr id="26" name="toothbrush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3A28546-C086-4EE8-98BD-8C6D6E90F0E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6176446" y="4818148"/>
            <a:ext cx="438173" cy="2349621"/>
          </a:xfrm>
          <a:prstGeom prst="rect">
            <a:avLst/>
          </a:prstGeom>
        </p:spPr>
      </p:pic>
      <p:pic>
        <p:nvPicPr>
          <p:cNvPr id="28" name="pizza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xmlns="" id="{643A0667-4C86-48E8-AF69-041CFA79CF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06015" y="4988726"/>
            <a:ext cx="1868748" cy="15795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5BD0B75-7E7C-4BC2-9366-D7C16B6F62C0}"/>
              </a:ext>
            </a:extLst>
          </p:cNvPr>
          <p:cNvSpPr/>
          <p:nvPr/>
        </p:nvSpPr>
        <p:spPr>
          <a:xfrm rot="20545189">
            <a:off x="250694" y="3303828"/>
            <a:ext cx="2045472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a boat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6F90987-6D45-4384-AA3F-E9B6A28CF402}"/>
              </a:ext>
            </a:extLst>
          </p:cNvPr>
          <p:cNvSpPr/>
          <p:nvPr/>
        </p:nvSpPr>
        <p:spPr>
          <a:xfrm rot="20545189">
            <a:off x="2904302" y="3960172"/>
            <a:ext cx="2045472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a dog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906D58DB-8D42-409E-B80F-BF94C551A1C4}"/>
              </a:ext>
            </a:extLst>
          </p:cNvPr>
          <p:cNvSpPr/>
          <p:nvPr/>
        </p:nvSpPr>
        <p:spPr>
          <a:xfrm rot="20545189">
            <a:off x="4822659" y="3952805"/>
            <a:ext cx="2282812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an</a:t>
            </a:r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 apple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9AF62C6D-7C19-4A83-B953-D9D68D1BF848}"/>
              </a:ext>
            </a:extLst>
          </p:cNvPr>
          <p:cNvSpPr/>
          <p:nvPr/>
        </p:nvSpPr>
        <p:spPr>
          <a:xfrm rot="20545189">
            <a:off x="6956270" y="4570767"/>
            <a:ext cx="2083403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an</a:t>
            </a:r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 alien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818CF234-4158-4EAE-B749-59A482E7912F}"/>
              </a:ext>
            </a:extLst>
          </p:cNvPr>
          <p:cNvSpPr/>
          <p:nvPr/>
        </p:nvSpPr>
        <p:spPr>
          <a:xfrm rot="20545189">
            <a:off x="9655075" y="3660912"/>
            <a:ext cx="2045472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a bike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B87AC027-B4CF-4354-A5FA-CC372AA079C6}"/>
              </a:ext>
            </a:extLst>
          </p:cNvPr>
          <p:cNvSpPr/>
          <p:nvPr/>
        </p:nvSpPr>
        <p:spPr>
          <a:xfrm rot="20545189">
            <a:off x="533396" y="5490539"/>
            <a:ext cx="2348831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an</a:t>
            </a:r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 eagle</a:t>
            </a:r>
          </a:p>
        </p:txBody>
      </p:sp>
      <p:pic>
        <p:nvPicPr>
          <p:cNvPr id="9" name="Picture 8" descr="A picture containing mug, cup, drawing&#10;&#10;Description automatically generated">
            <a:extLst>
              <a:ext uri="{FF2B5EF4-FFF2-40B4-BE49-F238E27FC236}">
                <a16:creationId xmlns:a16="http://schemas.microsoft.com/office/drawing/2014/main" xmlns="" id="{78E65EE3-2C7A-4E34-8072-BDC2CC46C4D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73540" y="4893064"/>
            <a:ext cx="1386422" cy="167526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EAC31F60-750A-493B-8651-FD152EF3AE9F}"/>
              </a:ext>
            </a:extLst>
          </p:cNvPr>
          <p:cNvSpPr/>
          <p:nvPr/>
        </p:nvSpPr>
        <p:spPr>
          <a:xfrm rot="20545189">
            <a:off x="3117469" y="5389476"/>
            <a:ext cx="2411309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a trophy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E6E9E115-A019-4E62-B5C3-8D2C8B4805F4}"/>
              </a:ext>
            </a:extLst>
          </p:cNvPr>
          <p:cNvSpPr/>
          <p:nvPr/>
        </p:nvSpPr>
        <p:spPr>
          <a:xfrm rot="20545189">
            <a:off x="5423111" y="5771075"/>
            <a:ext cx="2694440" cy="3996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 toothbrush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280814A3-78E2-4FAA-8247-0B1FF419FC60}"/>
              </a:ext>
            </a:extLst>
          </p:cNvPr>
          <p:cNvSpPr/>
          <p:nvPr/>
        </p:nvSpPr>
        <p:spPr>
          <a:xfrm rot="20545189">
            <a:off x="7958214" y="5637948"/>
            <a:ext cx="2284186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OpenDyslexicAlta" panose="00000500000000000000" pitchFamily="50" charset="0"/>
              </a:rPr>
              <a:t>an</a:t>
            </a:r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 onion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D514592D-6F6A-421B-A7DB-E678274B63CB}"/>
              </a:ext>
            </a:extLst>
          </p:cNvPr>
          <p:cNvSpPr/>
          <p:nvPr/>
        </p:nvSpPr>
        <p:spPr>
          <a:xfrm rot="20545189">
            <a:off x="9780657" y="5824000"/>
            <a:ext cx="2045472" cy="532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a pizza</a:t>
            </a:r>
          </a:p>
        </p:txBody>
      </p:sp>
    </p:spTree>
    <p:extLst>
      <p:ext uri="{BB962C8B-B14F-4D97-AF65-F5344CB8AC3E}">
        <p14:creationId xmlns:p14="http://schemas.microsoft.com/office/powerpoint/2010/main" val="188630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B4A4ABC5-5974-4DC2-AEBC-A362E7CAC4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992" y="504674"/>
            <a:ext cx="3187864" cy="5848651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xmlns="" id="{4572BD66-C4A6-42B0-B453-195E0427AC08}"/>
              </a:ext>
            </a:extLst>
          </p:cNvPr>
          <p:cNvSpPr/>
          <p:nvPr/>
        </p:nvSpPr>
        <p:spPr>
          <a:xfrm>
            <a:off x="4454608" y="1747520"/>
            <a:ext cx="6908800" cy="2438400"/>
          </a:xfrm>
          <a:prstGeom prst="wedgeEllipseCallout">
            <a:avLst>
              <a:gd name="adj1" fmla="val -59362"/>
              <a:gd name="adj2" fmla="val -1386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Make a list of nouns.  Say them aloud to hear whether it starts with a vowel sound.  Sort them into needing a or an in front of them.</a:t>
            </a:r>
          </a:p>
        </p:txBody>
      </p:sp>
    </p:spTree>
    <p:extLst>
      <p:ext uri="{BB962C8B-B14F-4D97-AF65-F5344CB8AC3E}">
        <p14:creationId xmlns:p14="http://schemas.microsoft.com/office/powerpoint/2010/main" val="320196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2792</TotalTime>
  <Words>282</Words>
  <Application>Microsoft Office PowerPoint</Application>
  <PresentationFormat>Custom</PresentationFormat>
  <Paragraphs>105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Muli</vt:lpstr>
      <vt:lpstr>OpenDyslexicAlta</vt:lpstr>
      <vt:lpstr>OpenDyslexic</vt:lpstr>
      <vt:lpstr>Times New Roman</vt:lpstr>
      <vt:lpstr>edshed theme</vt:lpstr>
      <vt:lpstr> Vowels and consonants with a or 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Susan</cp:lastModifiedBy>
  <cp:revision>248</cp:revision>
  <dcterms:created xsi:type="dcterms:W3CDTF">2020-05-04T22:11:17Z</dcterms:created>
  <dcterms:modified xsi:type="dcterms:W3CDTF">2020-11-18T15:47:24Z</dcterms:modified>
</cp:coreProperties>
</file>