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280" r:id="rId2"/>
    <p:sldId id="277" r:id="rId3"/>
    <p:sldId id="446" r:id="rId4"/>
    <p:sldId id="259" r:id="rId5"/>
    <p:sldId id="421" r:id="rId6"/>
    <p:sldId id="455" r:id="rId7"/>
    <p:sldId id="448" r:id="rId8"/>
    <p:sldId id="260" r:id="rId9"/>
    <p:sldId id="456" r:id="rId10"/>
    <p:sldId id="453" r:id="rId11"/>
    <p:sldId id="457" r:id="rId12"/>
    <p:sldId id="449" r:id="rId13"/>
    <p:sldId id="458" r:id="rId14"/>
    <p:sldId id="459" r:id="rId15"/>
    <p:sldId id="451" r:id="rId16"/>
    <p:sldId id="264" r:id="rId17"/>
    <p:sldId id="262" r:id="rId18"/>
    <p:sldId id="265" r:id="rId19"/>
    <p:sldId id="452" r:id="rId20"/>
    <p:sldId id="454" r:id="rId21"/>
    <p:sldId id="337" r:id="rId22"/>
    <p:sldId id="278" r:id="rId23"/>
    <p:sldId id="274" r:id="rId24"/>
    <p:sldId id="258" r:id="rId25"/>
    <p:sldId id="267" r:id="rId26"/>
    <p:sldId id="268" r:id="rId27"/>
    <p:sldId id="266" r:id="rId28"/>
    <p:sldId id="269" r:id="rId29"/>
    <p:sldId id="257" r:id="rId30"/>
    <p:sldId id="276" r:id="rId31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1452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F0F92F-5205-1240-A720-B28361FFC1EE}" type="datetimeFigureOut">
              <a:rPr lang="en-US" smtClean="0"/>
              <a:t>4/1/2022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B17A90-78CC-1648-9A76-51ACA2F756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95566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A9E9A4-C553-1941-B291-4A6F2D7960CF}" type="datetimeFigureOut">
              <a:rPr lang="en-US" smtClean="0"/>
              <a:t>4/1/2022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9DB3E8-4E0D-3A45-B2D1-C595BE25A7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38464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9663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8851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Just think about how many times you have already read things today. It really is a vital skill.</a:t>
            </a:r>
          </a:p>
        </p:txBody>
      </p:sp>
    </p:spTree>
    <p:extLst>
      <p:ext uri="{BB962C8B-B14F-4D97-AF65-F5344CB8AC3E}">
        <p14:creationId xmlns:p14="http://schemas.microsoft.com/office/powerpoint/2010/main" val="9559845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aseline="0" dirty="0"/>
              <a:t>Government changes mean a change (for the better) in how we teach phonics and reading at school   - make sure there is consistency throughout</a:t>
            </a:r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Early reading is the stage where children are learning to become fluent readers</a:t>
            </a:r>
            <a:r>
              <a:rPr lang="en-US" baseline="0" dirty="0"/>
              <a:t> through the use of phonics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38820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Explain what each word means – use our glossary to help: https://</a:t>
            </a:r>
            <a:r>
              <a:rPr lang="en-US" dirty="0" err="1"/>
              <a:t>www.littlewandlelettersandsounds.org.uk</a:t>
            </a:r>
            <a:r>
              <a:rPr lang="en-US" dirty="0"/>
              <a:t>/resources/my-letters-and-sounds/getting-started/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3618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2686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Digraphs</a:t>
            </a:r>
            <a:r>
              <a:rPr lang="en-US" baseline="0" dirty="0"/>
              <a:t> have a zip to sound talk and blend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4515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2298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332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838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0201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We usually teach four new sounds a week and have a review lesson on a Friday. You will get a list of the sounds that we are learning to have at home. This will help you with formation and pronunciation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We will work our way through the whole Little </a:t>
            </a:r>
            <a:r>
              <a:rPr lang="en-US" i="1" dirty="0" err="1"/>
              <a:t>Wandle</a:t>
            </a:r>
            <a:r>
              <a:rPr lang="en-US" i="1" dirty="0"/>
              <a:t> </a:t>
            </a:r>
            <a:r>
              <a:rPr lang="en-US" i="1" dirty="0" err="1"/>
              <a:t>Programme</a:t>
            </a:r>
            <a:r>
              <a:rPr lang="en-US" i="1" dirty="0"/>
              <a:t> until your child can read fluently.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0148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2761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0139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dirty="0"/>
              <a:t>There are specific resources for the Little </a:t>
            </a:r>
            <a:r>
              <a:rPr lang="en-US" i="1" dirty="0" err="1"/>
              <a:t>Wandle</a:t>
            </a:r>
            <a:r>
              <a:rPr lang="en-US" i="1" dirty="0"/>
              <a:t> </a:t>
            </a:r>
            <a:r>
              <a:rPr lang="en-US" i="1" dirty="0" err="1"/>
              <a:t>Programme</a:t>
            </a:r>
            <a:r>
              <a:rPr lang="en-US" i="1" dirty="0"/>
              <a:t> which the children will be very familiar with. Each sound that we teach to begin with has either a mnemonic (like the astronaut that you can see here) or a phrase like boing-boing for ‘oi’. This helps the children </a:t>
            </a:r>
            <a:r>
              <a:rPr lang="en-US" i="1" dirty="0" err="1"/>
              <a:t>recognise</a:t>
            </a:r>
            <a:r>
              <a:rPr lang="en-US" i="1" dirty="0"/>
              <a:t> and remember the graphemes. Every time we teach a new sound, we also read words during the phonics lesson that contain that new sound so that the children </a:t>
            </a:r>
            <a:r>
              <a:rPr lang="en-US" i="1" dirty="0" err="1"/>
              <a:t>practise</a:t>
            </a:r>
            <a:r>
              <a:rPr lang="en-US" i="1" dirty="0"/>
              <a:t> what they have learned. We then go on to reading a sentence containing some of those words. We have displays in the classroom and on the tables to support the children throughout the day.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1402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During phonics lessons we use Sound buttons so we can sound talk and blend to read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005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Digraphs</a:t>
            </a:r>
            <a:r>
              <a:rPr lang="en-US" baseline="0" dirty="0"/>
              <a:t> have a zip to sound talk and blend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053603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Words</a:t>
            </a:r>
            <a:r>
              <a:rPr lang="en-US" baseline="0" dirty="0"/>
              <a:t> that do not follow the rules and cannot be decoded </a:t>
            </a:r>
            <a:r>
              <a:rPr lang="mr-IN" baseline="0" dirty="0"/>
              <a:t>–</a:t>
            </a:r>
            <a:r>
              <a:rPr lang="en-US" baseline="0" dirty="0"/>
              <a:t> tricky words/  exception words </a:t>
            </a:r>
          </a:p>
          <a:p>
            <a:r>
              <a:rPr lang="en-US" baseline="0" dirty="0" err="1"/>
              <a:t>Chn</a:t>
            </a:r>
            <a:r>
              <a:rPr lang="en-US" baseline="0" dirty="0"/>
              <a:t> are taught what part of the word is tricky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9210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This is an example of what the children learn in Year 1.</a:t>
            </a:r>
          </a:p>
          <a:p>
            <a:endParaRPr lang="en-US" i="1" dirty="0"/>
          </a:p>
          <a:p>
            <a:r>
              <a:rPr lang="en-US" i="1" dirty="0"/>
              <a:t>Children learn that there are graphemes that can have different sounds and sounds that can be made with different letters. </a:t>
            </a:r>
          </a:p>
          <a:p>
            <a:endParaRPr lang="en-US" dirty="0"/>
          </a:p>
          <a:p>
            <a:r>
              <a:rPr lang="en-US" dirty="0"/>
              <a:t>Use the backs and fronts of Phase 5 cards to show ‘</a:t>
            </a:r>
            <a:r>
              <a:rPr lang="en-US" dirty="0" err="1"/>
              <a:t>ea</a:t>
            </a:r>
            <a:r>
              <a:rPr lang="en-US" dirty="0"/>
              <a:t>’ and ‘ow’.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45435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sh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1247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256193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32422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all know how important learning to read is and the impact it has on a </a:t>
            </a:r>
            <a:r>
              <a:rPr lang="en-US" dirty="0" err="1"/>
              <a:t>childs</a:t>
            </a:r>
            <a:r>
              <a:rPr lang="en-US" dirty="0"/>
              <a:t> success  - it has to be a positive experience</a:t>
            </a:r>
          </a:p>
          <a:p>
            <a:r>
              <a:rPr lang="en-US" dirty="0" err="1"/>
              <a:t>Whats</a:t>
            </a:r>
            <a:r>
              <a:rPr lang="en-US" dirty="0"/>
              <a:t> the reality?  Reluctant to read because</a:t>
            </a:r>
            <a:r>
              <a:rPr lang="en-US" baseline="0" dirty="0"/>
              <a:t> they find it hard</a:t>
            </a:r>
            <a:endParaRPr lang="en-US" dirty="0"/>
          </a:p>
          <a:p>
            <a:r>
              <a:rPr lang="en-US" dirty="0"/>
              <a:t>Frustration  stress   tears </a:t>
            </a:r>
            <a:r>
              <a:rPr lang="mr-IN" dirty="0"/>
              <a:t>–</a:t>
            </a:r>
            <a:r>
              <a:rPr lang="en-US" dirty="0"/>
              <a:t> that</a:t>
            </a:r>
            <a:r>
              <a:rPr lang="mr-IN" dirty="0"/>
              <a:t>’</a:t>
            </a:r>
            <a:r>
              <a:rPr lang="en-US" dirty="0"/>
              <a:t>s just the parents</a:t>
            </a:r>
          </a:p>
          <a:p>
            <a:r>
              <a:rPr lang="en-US" dirty="0"/>
              <a:t>Important to look at the big long term picture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9042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Quite a big difference to how reading</a:t>
            </a:r>
            <a:r>
              <a:rPr lang="en-US" baseline="0" dirty="0"/>
              <a:t> was previously taught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83947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6683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Children will</a:t>
            </a:r>
            <a:r>
              <a:rPr lang="en-US" baseline="0" dirty="0"/>
              <a:t> </a:t>
            </a:r>
            <a:r>
              <a:rPr lang="en-US" dirty="0"/>
              <a:t>not be changing book multiple times a week as previously</a:t>
            </a:r>
          </a:p>
          <a:p>
            <a:r>
              <a:rPr lang="en-US" dirty="0"/>
              <a:t>Reading groups will be set up so you will be notified</a:t>
            </a:r>
            <a:r>
              <a:rPr lang="en-US" baseline="0" dirty="0"/>
              <a:t> of when your book will be sent home/ need to be back in school</a:t>
            </a:r>
          </a:p>
          <a:p>
            <a:r>
              <a:rPr lang="en-US" baseline="0" dirty="0"/>
              <a:t>Groups will change!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609535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To reiterate - Children will not have books containing GPC’s they have not learned and are not secure with</a:t>
            </a:r>
          </a:p>
          <a:p>
            <a:r>
              <a:rPr lang="en-US" dirty="0"/>
              <a:t>Look at inside cover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87634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5104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47730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29DB3E8-4E0D-3A45-B2D1-C595BE25A739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9497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E6D1A-1E8D-4042-89B2-08E892544A46}" type="datetime1">
              <a:rPr lang="en-GB" smtClean="0"/>
              <a:t>01/04/2022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9821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C34DE-534C-A843-A1EC-74F404D34279}" type="datetime1">
              <a:rPr lang="en-GB" smtClean="0"/>
              <a:t>01/04/2022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8198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75DD6-32C6-D54E-AE2F-60B675C5FEEB}" type="datetime1">
              <a:rPr lang="en-GB" smtClean="0"/>
              <a:t>01/04/2022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8522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8AFA3-B005-EF42-AA00-22DD50436501}" type="datetime1">
              <a:rPr lang="en-GB" smtClean="0"/>
              <a:t>01/04/2022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49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877C9C-B660-E242-97D7-50113EB8A11D}" type="datetime1">
              <a:rPr lang="en-GB" smtClean="0"/>
              <a:t>01/04/2022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8400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0EDB6-5ACD-9447-97DA-FCF5C75BDE39}" type="datetime1">
              <a:rPr lang="en-GB" smtClean="0"/>
              <a:t>01/04/2022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0460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5A4E12-C773-3648-AC7A-7F5175600727}" type="datetime1">
              <a:rPr lang="en-GB" smtClean="0"/>
              <a:t>01/04/2022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876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DEF8C-55D3-B444-8B8F-CCACCCBA45DB}" type="datetime1">
              <a:rPr lang="en-GB" smtClean="0"/>
              <a:t>01/04/2022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9129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72886-D98A-F549-BEF0-9B04D260949E}" type="datetime1">
              <a:rPr lang="en-GB" smtClean="0"/>
              <a:t>01/04/2022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65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2E68-CFEA-C845-B1FB-F396DD92B2D0}" type="datetime1">
              <a:rPr lang="en-GB" smtClean="0"/>
              <a:t>01/04/2022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910523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2E68-CFEA-C845-B1FB-F396DD92B2D0}" type="datetime1">
              <a:rPr lang="en-GB" smtClean="0"/>
              <a:t>01/04/2022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266599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2E68-CFEA-C845-B1FB-F396DD92B2D0}" type="datetime1">
              <a:rPr lang="en-GB" smtClean="0"/>
              <a:t>01/04/2022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767101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2E68-CFEA-C845-B1FB-F396DD92B2D0}" type="datetime1">
              <a:rPr lang="en-GB" smtClean="0"/>
              <a:t>01/04/2022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2079632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B2E68-CFEA-C845-B1FB-F396DD92B2D0}" type="datetime1">
              <a:rPr lang="en-GB" smtClean="0"/>
              <a:t>01/04/2022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053205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73C27-B8F7-724F-B384-CBFBE0D0E272}" type="datetime1">
              <a:rPr lang="en-GB" smtClean="0"/>
              <a:t>01/04/2022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8594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D1EB6-125F-B749-B023-F86BD3BE0479}" type="datetime1">
              <a:rPr lang="en-GB" smtClean="0"/>
              <a:t>01/04/2022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06023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320245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837093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651003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1916832"/>
            <a:ext cx="3942438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332656"/>
            <a:ext cx="7344816" cy="1152128"/>
          </a:xfrm>
          <a:prstGeom prst="rect">
            <a:avLst/>
          </a:prstGeom>
        </p:spPr>
        <p:txBody>
          <a:bodyPr anchor="b" anchorCtr="0"/>
          <a:lstStyle>
            <a:lvl1pPr>
              <a:defRPr sz="3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CA5357F-9713-BB4D-9AE1-E10DB318E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80012" y="1916832"/>
            <a:ext cx="3942438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912998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0B2E68-CFEA-C845-B1FB-F396DD92B2D0}" type="datetime1">
              <a:rPr lang="en-GB" smtClean="0"/>
              <a:t>01/04/2022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DC1F87D-E4EC-3E46-B207-AD5994DC7E3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791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ittlewandlelettersandsounds.org.uk/resources/for-parents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g"/><Relationship Id="rId4" Type="http://schemas.openxmlformats.org/officeDocument/2006/relationships/image" Target="../media/image16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7" Type="http://schemas.openxmlformats.org/officeDocument/2006/relationships/image" Target="../media/image33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g1UW3gnVGkg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42A358-8074-49E8-9A0D-9378E200DD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30595" y="1714739"/>
            <a:ext cx="6379033" cy="2024336"/>
          </a:xfrm>
        </p:spPr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Phonics at Great Missenden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F72F9B6-2FA3-431A-9044-88D03300A7D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2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March 2022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8E1CDFC-F52E-435A-A2F0-A7F33038683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80" y="178467"/>
            <a:ext cx="1614800" cy="16925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7854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5400" dirty="0">
                <a:solidFill>
                  <a:schemeClr val="tx1"/>
                </a:solidFill>
              </a:rPr>
              <a:t>Phonics and Early 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Welcome to our meeting</a:t>
            </a: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Part 1 </a:t>
            </a:r>
            <a:r>
              <a:rPr lang="mr-IN" sz="2400" dirty="0">
                <a:solidFill>
                  <a:schemeClr val="tx1"/>
                </a:solidFill>
                <a:latin typeface="Arial" panose="020B0604020202020204" pitchFamily="34" charset="0"/>
              </a:rPr>
              <a:t>–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information about how we teach phonics</a:t>
            </a: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2 </a:t>
            </a:r>
            <a:r>
              <a:rPr lang="mr-IN" sz="2400" dirty="0">
                <a:solidFill>
                  <a:schemeClr val="tx1"/>
                </a:solidFill>
                <a:latin typeface="Arial" panose="020B0604020202020204" pitchFamily="34" charset="0"/>
              </a:rPr>
              <a:t>–</a:t>
            </a:r>
            <a:r>
              <a:rPr lang="en-US" sz="2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information about how we teach reading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EAECC6-1C81-4BF7-82C1-07B54E906C5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5138" y="237864"/>
            <a:ext cx="1614800" cy="16925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03071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D1E7C75-6C89-A249-A30C-CE8E70E36D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7544" y="2294875"/>
            <a:ext cx="2700300" cy="3298994"/>
          </a:xfrm>
          <a:prstGeom prst="roundRect">
            <a:avLst>
              <a:gd name="adj" fmla="val 3335"/>
            </a:avLst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47BE807-306C-AB4D-9DBF-534B43CD6A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75856" y="2294874"/>
            <a:ext cx="2700300" cy="3294366"/>
          </a:xfrm>
          <a:prstGeom prst="roundRect">
            <a:avLst>
              <a:gd name="adj" fmla="val 3996"/>
            </a:avLst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E34C08F-E545-904E-BA43-E68CEBDE484F}"/>
              </a:ext>
            </a:extLst>
          </p:cNvPr>
          <p:cNvPicPr>
            <a:picLocks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0" r="-100"/>
          <a:stretch/>
        </p:blipFill>
        <p:spPr>
          <a:xfrm>
            <a:off x="6084168" y="2294874"/>
            <a:ext cx="2705400" cy="1566000"/>
          </a:xfrm>
          <a:prstGeom prst="roundRect">
            <a:avLst>
              <a:gd name="adj" fmla="val 4292"/>
            </a:avLst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FC6224D-9348-0849-A788-DC9043F0C84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84168" y="4010847"/>
            <a:ext cx="2713802" cy="1566349"/>
          </a:xfrm>
          <a:prstGeom prst="roundRect">
            <a:avLst>
              <a:gd name="adj" fmla="val 4293"/>
            </a:avLst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2B40DD16-E079-4E3B-A477-C53CF7B0921E}"/>
              </a:ext>
            </a:extLst>
          </p:cNvPr>
          <p:cNvSpPr/>
          <p:nvPr/>
        </p:nvSpPr>
        <p:spPr>
          <a:xfrm>
            <a:off x="359532" y="337235"/>
            <a:ext cx="63648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How many times have you already read today?</a:t>
            </a:r>
          </a:p>
        </p:txBody>
      </p:sp>
    </p:spTree>
    <p:extLst>
      <p:ext uri="{BB962C8B-B14F-4D97-AF65-F5344CB8AC3E}">
        <p14:creationId xmlns:p14="http://schemas.microsoft.com/office/powerpoint/2010/main" val="428116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49828" y="914945"/>
            <a:ext cx="7389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The journey to independent reading and writing begins with </a:t>
            </a:r>
            <a:r>
              <a:rPr lang="en-US" sz="2000" dirty="0">
                <a:solidFill>
                  <a:srgbClr val="0000FF"/>
                </a:solidFill>
              </a:rPr>
              <a:t>Phonics</a:t>
            </a:r>
          </a:p>
        </p:txBody>
      </p:sp>
      <p:pic>
        <p:nvPicPr>
          <p:cNvPr id="8" name="Picture 7" descr="Screen Shot 2021-09-24 at 14.45.39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2795" y="1315055"/>
            <a:ext cx="2438400" cy="2616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640240" y="3919365"/>
            <a:ext cx="36240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rgbClr val="0000FF"/>
                </a:solidFill>
              </a:rPr>
              <a:t>littlewandlelettersandsounds.org.uk</a:t>
            </a:r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87852" y="386912"/>
            <a:ext cx="692882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dirty="0">
                <a:latin typeface="+mj-lt"/>
                <a:cs typeface="Comic Sans MS"/>
              </a:rPr>
              <a:t>New DFE Guidance for Early Reading and Phonics</a:t>
            </a:r>
          </a:p>
          <a:p>
            <a:pPr algn="ctr"/>
            <a:endParaRPr lang="en-US" dirty="0">
              <a:solidFill>
                <a:srgbClr val="0000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1771" y="4320351"/>
            <a:ext cx="7760458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Why Little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Wandle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? 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Excellent training for all staff to ensure consistency,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Every aspect of phonics and reading included in a detailed, thorough and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systematic approach,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Engaging resources without distracting from the learning,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Comprehensive system for identifying and supporting children requiring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extra help and useful support for parents.  </a:t>
            </a:r>
          </a:p>
        </p:txBody>
      </p:sp>
    </p:spTree>
    <p:extLst>
      <p:ext uri="{BB962C8B-B14F-4D97-AF65-F5344CB8AC3E}">
        <p14:creationId xmlns:p14="http://schemas.microsoft.com/office/powerpoint/2010/main" val="3536684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7FF18DC-B9DE-FA47-9A8A-F3690285D8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1067830"/>
            <a:ext cx="7344816" cy="115212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Terminology</a:t>
            </a:r>
            <a:b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Children are taught this language from the 2</a:t>
            </a:r>
            <a:r>
              <a:rPr lang="en-US" baseline="30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week Reception. </a:t>
            </a:r>
            <a:b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Would you be confident with explaining what each one means? 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769BDE3-0AAC-A341-BB8F-73D178BFF921}"/>
              </a:ext>
            </a:extLst>
          </p:cNvPr>
          <p:cNvSpPr/>
          <p:nvPr/>
        </p:nvSpPr>
        <p:spPr>
          <a:xfrm>
            <a:off x="467544" y="2456892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Phoneme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120A5B3-E8CF-1645-AE51-E5574FE5F74F}"/>
              </a:ext>
            </a:extLst>
          </p:cNvPr>
          <p:cNvSpPr/>
          <p:nvPr/>
        </p:nvSpPr>
        <p:spPr>
          <a:xfrm>
            <a:off x="5166066" y="2434985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Split vowel digraph 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2408E65-6639-BF46-A2B1-8EE40CCA0AB0}"/>
              </a:ext>
            </a:extLst>
          </p:cNvPr>
          <p:cNvSpPr/>
          <p:nvPr/>
        </p:nvSpPr>
        <p:spPr>
          <a:xfrm>
            <a:off x="467544" y="3191069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Grapheme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E525C50B-ABA3-8E48-87FF-F6B23D6442BD}"/>
              </a:ext>
            </a:extLst>
          </p:cNvPr>
          <p:cNvSpPr/>
          <p:nvPr/>
        </p:nvSpPr>
        <p:spPr>
          <a:xfrm>
            <a:off x="5166066" y="3169163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Blend 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A02456E-1619-6441-8838-4FAF7B95E8DE}"/>
              </a:ext>
            </a:extLst>
          </p:cNvPr>
          <p:cNvSpPr/>
          <p:nvPr/>
        </p:nvSpPr>
        <p:spPr>
          <a:xfrm>
            <a:off x="468812" y="3947153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Digraph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8CA016A-8FA6-964F-AB5B-6E97732A71F4}"/>
              </a:ext>
            </a:extLst>
          </p:cNvPr>
          <p:cNvSpPr/>
          <p:nvPr/>
        </p:nvSpPr>
        <p:spPr>
          <a:xfrm>
            <a:off x="5167334" y="3925247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Segment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CC4B300-839D-984F-AF8D-56FF7F67EB7F}"/>
              </a:ext>
            </a:extLst>
          </p:cNvPr>
          <p:cNvSpPr/>
          <p:nvPr/>
        </p:nvSpPr>
        <p:spPr>
          <a:xfrm>
            <a:off x="467544" y="4702628"/>
            <a:ext cx="3456384" cy="54006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50" b="1" dirty="0"/>
              <a:t>Trigraph</a:t>
            </a:r>
          </a:p>
        </p:txBody>
      </p:sp>
    </p:spTree>
    <p:extLst>
      <p:ext uri="{BB962C8B-B14F-4D97-AF65-F5344CB8AC3E}">
        <p14:creationId xmlns:p14="http://schemas.microsoft.com/office/powerpoint/2010/main" val="76171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10EA74E-05BE-4F1A-AA08-1578CB36089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Have a go at segmenting some of these words.. </a:t>
            </a:r>
          </a:p>
          <a:p>
            <a:pPr marL="0" indent="0">
              <a:buNone/>
            </a:pPr>
            <a:endParaRPr lang="en-GB" sz="24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8235869-78D9-47C2-BD1A-E9D4C0CA5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 your turn…</a:t>
            </a:r>
          </a:p>
        </p:txBody>
      </p:sp>
    </p:spTree>
    <p:extLst>
      <p:ext uri="{BB962C8B-B14F-4D97-AF65-F5344CB8AC3E}">
        <p14:creationId xmlns:p14="http://schemas.microsoft.com/office/powerpoint/2010/main" val="20306588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3310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88908" y="110935"/>
            <a:ext cx="531748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How we teach phonics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32677" y="4613427"/>
            <a:ext cx="7635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                                                                                 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6F7C53F-F46A-4416-997E-7176E914A37B}"/>
              </a:ext>
            </a:extLst>
          </p:cNvPr>
          <p:cNvSpPr txBox="1"/>
          <p:nvPr/>
        </p:nvSpPr>
        <p:spPr>
          <a:xfrm>
            <a:off x="576775" y="1180134"/>
            <a:ext cx="773454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Daily short sessions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Specific order of teaching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Synthetic phonics – this is where words are broken down into the smallest units of phonemes.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Repeated practice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MUST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Pronunciation – pure sounds – FLASH CARDS</a:t>
            </a:r>
            <a:endParaRPr lang="en-GB" sz="2000" dirty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All staff trained in the scheme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Revisit previously taught phonemes at the start of each lesson </a:t>
            </a:r>
          </a:p>
        </p:txBody>
      </p:sp>
    </p:spTree>
    <p:extLst>
      <p:ext uri="{BB962C8B-B14F-4D97-AF65-F5344CB8AC3E}">
        <p14:creationId xmlns:p14="http://schemas.microsoft.com/office/powerpoint/2010/main" val="8140634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3C8AB-4166-4AFD-9FBF-4378AF5CA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Pronunciation</a:t>
            </a:r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8CC95B-A922-42B6-BDE6-FCCECA52EB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8" y="1488613"/>
            <a:ext cx="6347714" cy="3880773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These three videos show you how to pronounce the sounds. Notice how the children don’t add an ‘uh’ sound at the end, so they say: ‘t’ not ‘</a:t>
            </a:r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tuh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’. Use the downloadable information to help your child remember how to write their letters and say their sounds.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Videos   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https://www.littlewandlelettersandsounds.org.uk/resources/for-parents/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7443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122E8-EE21-4254-A7A5-44EBB4EAA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Pre-School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DC09D3-C5EA-41D8-9F9B-CC2E1D46D4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8" y="1738560"/>
            <a:ext cx="8365589" cy="466224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Foundation for phonics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most important aspects of Foundations for Phonics to develop in the pre-school are: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• sharing high-quality stories and poems with children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• learning a range of nursery rhymes and action rhymes 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• activities that develop focused listening and attention, including oral blending.</a:t>
            </a: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• attention to high-quality language with children, learning lots of new vocabulary. </a:t>
            </a:r>
          </a:p>
          <a:p>
            <a:pPr mar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 above provision will ensure children are in the best possible place to begin Phase 2 at the very start of Reception. To enable children to have a strong start with their phonics learning, they must start Phase 2 by the second week of their Reception year.</a:t>
            </a:r>
          </a:p>
        </p:txBody>
      </p:sp>
    </p:spTree>
    <p:extLst>
      <p:ext uri="{BB962C8B-B14F-4D97-AF65-F5344CB8AC3E}">
        <p14:creationId xmlns:p14="http://schemas.microsoft.com/office/powerpoint/2010/main" val="40313655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CAC06C-2446-49A8-B618-E1CAE524A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parents can support at home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E5696C-340C-4BF7-8719-27B6CBFE4D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2160590"/>
            <a:ext cx="7648136" cy="4352752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‘Play with sounds’ • ‘Bertha the bus goes to the zoo’ • ‘Name play’ • ‘Voice sounds’ • ‘What’s in the box?’</a:t>
            </a:r>
            <a:endParaRPr lang="en-GB" dirty="0"/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 a wide range of nursery rhymes and action rhymes. • Repeat these often, so that children learn the words and actions for themselves. • Use actions and clapping. • Use different voices and sound effects.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talking about and around the book, rather than just focusing on the text 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pause reading – where the practitioner pauses and encourages the children to talk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use of props or objects – particularly effective for children with low levels of language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83399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650247-AF5C-4FF9-B43C-4403501634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" y="609600"/>
            <a:ext cx="7507459" cy="66968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Reception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D6992B-EB90-47A8-A01B-367CEE6E65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464" y="1279280"/>
            <a:ext cx="8579071" cy="5159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8462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9869FF-157B-4157-BB89-E3BFCA82F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One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894AD33-256F-4972-9578-8313F90CEA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799" y="1392822"/>
            <a:ext cx="8534401" cy="4385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8923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DA94C1-27A2-40F0-BF9B-C2E233D40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Year Two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8CE44B-334E-4F5B-9848-428A8E8BCA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427881"/>
            <a:ext cx="9144000" cy="4002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4937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B556954-22D7-4C02-9C0A-B2163C314B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5626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1902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924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9327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" y="0"/>
            <a:ext cx="9139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8330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4B01F-EC11-4A9D-82F4-F7CF332494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F299F9A-96BD-4EC7-8BB7-06676B405C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91490"/>
            <a:ext cx="8754795" cy="4924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3978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82B7CE-D569-4BBE-A382-24B3BE1D39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885" y="627212"/>
            <a:ext cx="6347714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How many different ways to write the phoneme…….</a:t>
            </a:r>
          </a:p>
        </p:txBody>
      </p:sp>
    </p:spTree>
    <p:extLst>
      <p:ext uri="{BB962C8B-B14F-4D97-AF65-F5344CB8AC3E}">
        <p14:creationId xmlns:p14="http://schemas.microsoft.com/office/powerpoint/2010/main" val="22866151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545611C7-E0F5-DA44-85D0-52EBBAE9A918}"/>
              </a:ext>
            </a:extLst>
          </p:cNvPr>
          <p:cNvSpPr/>
          <p:nvPr/>
        </p:nvSpPr>
        <p:spPr>
          <a:xfrm>
            <a:off x="197514" y="2078850"/>
            <a:ext cx="8748972" cy="3726414"/>
          </a:xfrm>
          <a:prstGeom prst="roundRect">
            <a:avLst>
              <a:gd name="adj" fmla="val 4865"/>
            </a:avLst>
          </a:prstGeom>
          <a:solidFill>
            <a:schemeClr val="accent2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A4451E03-CDAF-FD45-B0F4-36BD87D44AD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59532" y="2510898"/>
            <a:ext cx="3942438" cy="3294366"/>
          </a:xfrm>
        </p:spPr>
        <p:txBody>
          <a:bodyPr/>
          <a:lstStyle/>
          <a:p>
            <a:pPr marL="0" indent="0" algn="ctr">
              <a:buNone/>
            </a:pPr>
            <a:r>
              <a:rPr lang="en-US" sz="6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sh</a:t>
            </a: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ell</a:t>
            </a:r>
          </a:p>
          <a:p>
            <a:pPr marL="0" indent="0" algn="ctr">
              <a:buNone/>
            </a:pPr>
            <a:r>
              <a:rPr lang="en-US" sz="6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ch</a:t>
            </a: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ef</a:t>
            </a:r>
          </a:p>
          <a:p>
            <a:pPr marL="0" indent="0" algn="ctr">
              <a:buNone/>
            </a:pP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spe</a:t>
            </a:r>
            <a:r>
              <a:rPr lang="en-US" sz="6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ci</a:t>
            </a: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al</a:t>
            </a:r>
            <a:endParaRPr lang="en-US" sz="7200" dirty="0">
              <a:solidFill>
                <a:schemeClr val="tx1"/>
              </a:solidFill>
              <a:latin typeface="+mj-lt"/>
              <a:ea typeface="Sassoon Infant Rg" panose="02000503030000020003" pitchFamily="2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089F851-6352-7342-953E-DB04AE767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532" y="1106742"/>
            <a:ext cx="7344816" cy="864096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all the different ways to write </a:t>
            </a:r>
            <a:b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phoneme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C492CE-899C-294C-9F0C-49E8A7FC09D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80012" y="2510898"/>
            <a:ext cx="3942438" cy="3294366"/>
          </a:xfrm>
        </p:spPr>
        <p:txBody>
          <a:bodyPr/>
          <a:lstStyle/>
          <a:p>
            <a:pPr marL="0" indent="0" algn="ctr">
              <a:buNone/>
            </a:pP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cap</a:t>
            </a:r>
            <a:r>
              <a:rPr lang="en-US" sz="6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ti</a:t>
            </a: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on</a:t>
            </a:r>
          </a:p>
          <a:p>
            <a:pPr marL="0" indent="0" algn="ctr">
              <a:buNone/>
            </a:pP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man</a:t>
            </a:r>
            <a:r>
              <a:rPr lang="en-US" sz="6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si</a:t>
            </a: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on</a:t>
            </a:r>
          </a:p>
          <a:p>
            <a:pPr marL="0" indent="0" algn="ctr">
              <a:buNone/>
            </a:pP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pa</a:t>
            </a:r>
            <a:r>
              <a:rPr lang="en-US" sz="6000" u="sng" dirty="0">
                <a:solidFill>
                  <a:schemeClr val="accent2"/>
                </a:solidFill>
                <a:latin typeface="+mj-lt"/>
                <a:ea typeface="Sassoon Infant Rg" panose="02000503030000020003" pitchFamily="2" charset="0"/>
              </a:rPr>
              <a:t>ssi</a:t>
            </a:r>
            <a:r>
              <a:rPr lang="en-US" sz="6000" dirty="0">
                <a:solidFill>
                  <a:schemeClr val="tx1"/>
                </a:solidFill>
                <a:latin typeface="+mj-lt"/>
                <a:ea typeface="Sassoon Infant Rg" panose="02000503030000020003" pitchFamily="2" charset="0"/>
              </a:rPr>
              <a:t>on</a:t>
            </a:r>
          </a:p>
        </p:txBody>
      </p:sp>
    </p:spTree>
    <p:extLst>
      <p:ext uri="{BB962C8B-B14F-4D97-AF65-F5344CB8AC3E}">
        <p14:creationId xmlns:p14="http://schemas.microsoft.com/office/powerpoint/2010/main" val="332229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38496" y="327919"/>
            <a:ext cx="826700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Once children have a secure knowledge of a number of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GPC’s (Grapheme Phoneme Correspondences)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are confidently blending, they will be ready for 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reading books.</a:t>
            </a: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Prior to this they may have wordless books which develop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great language skills and teach children the layout of books</a:t>
            </a:r>
          </a:p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and how to handle books.</a:t>
            </a:r>
          </a:p>
        </p:txBody>
      </p:sp>
      <p:pic>
        <p:nvPicPr>
          <p:cNvPr id="6" name="Picture 5" descr="x500_c2a649fc-eedf-4e04-859a-987ae534fbee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149" y="4133839"/>
            <a:ext cx="2026412" cy="1916986"/>
          </a:xfrm>
          <a:prstGeom prst="rect">
            <a:avLst/>
          </a:prstGeom>
        </p:spPr>
      </p:pic>
      <p:pic>
        <p:nvPicPr>
          <p:cNvPr id="7" name="Picture 6" descr="x500_937ce1c2-a586-437a-92b3-aff4249770f7_600x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778" y="4161347"/>
            <a:ext cx="2026412" cy="1916986"/>
          </a:xfrm>
          <a:prstGeom prst="rect">
            <a:avLst/>
          </a:prstGeom>
        </p:spPr>
      </p:pic>
      <p:pic>
        <p:nvPicPr>
          <p:cNvPr id="8" name="Picture 7" descr="x500_2bc7c73f-0e05-4c9b-8c60-96ea2f6917ff_600x600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5717" y="4161347"/>
            <a:ext cx="2026412" cy="1921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0657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91395" y="175435"/>
            <a:ext cx="362150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Reading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6543" y="1300215"/>
            <a:ext cx="24306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We want children to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love reading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26542" y="3284761"/>
            <a:ext cx="24142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Reading should be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enjoyable.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99034" y="3284761"/>
            <a:ext cx="27965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We want children to read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 pleasure.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331773" y="1423326"/>
            <a:ext cx="323357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Learning to read should be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 positive experience</a:t>
            </a:r>
          </a:p>
        </p:txBody>
      </p:sp>
      <p:pic>
        <p:nvPicPr>
          <p:cNvPr id="13" name="Picture 12" descr="downloa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764" y="2362045"/>
            <a:ext cx="2908300" cy="2794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08490" y="5557785"/>
            <a:ext cx="582922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Reading underpins children’s access to the curriculum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clearly impacts on their achievement</a:t>
            </a:r>
          </a:p>
        </p:txBody>
      </p:sp>
    </p:spTree>
    <p:extLst>
      <p:ext uri="{BB962C8B-B14F-4D97-AF65-F5344CB8AC3E}">
        <p14:creationId xmlns:p14="http://schemas.microsoft.com/office/powerpoint/2010/main" val="3107384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images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47" y="-80392"/>
            <a:ext cx="2717777" cy="13588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31736" y="465378"/>
            <a:ext cx="4382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solidFill>
                  <a:srgbClr val="FF6600"/>
                </a:solidFill>
              </a:rPr>
              <a:t>How we teach reading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7903" y="2121870"/>
            <a:ext cx="3992649" cy="1200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3366FF"/>
                </a:solidFill>
              </a:rPr>
              <a:t>Reading practice sessions are :</a:t>
            </a:r>
          </a:p>
          <a:p>
            <a:endParaRPr lang="en-US" sz="2400" dirty="0"/>
          </a:p>
          <a:p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305556" y="2952866"/>
            <a:ext cx="27034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Timetabled 3 times a week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9237" y="3775533"/>
            <a:ext cx="28686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Taught by trained teacher or</a:t>
            </a:r>
          </a:p>
          <a:p>
            <a:r>
              <a:rPr lang="en-US" dirty="0">
                <a:solidFill>
                  <a:srgbClr val="3366FF"/>
                </a:solidFill>
              </a:rPr>
              <a:t> teaching assistant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85137" y="5206974"/>
            <a:ext cx="23019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Taught in small groups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769518" y="2146703"/>
            <a:ext cx="155262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rgbClr val="3366FF"/>
                </a:solidFill>
              </a:rPr>
              <a:t>Books are </a:t>
            </a:r>
            <a:r>
              <a:rPr lang="en-US" sz="2000" dirty="0">
                <a:solidFill>
                  <a:srgbClr val="3366FF"/>
                </a:solidFill>
              </a:rPr>
              <a:t>: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870558" y="2754507"/>
            <a:ext cx="261821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matched to children’s</a:t>
            </a:r>
          </a:p>
          <a:p>
            <a:r>
              <a:rPr lang="en-US" dirty="0">
                <a:solidFill>
                  <a:srgbClr val="3366FF"/>
                </a:solidFill>
              </a:rPr>
              <a:t>secure phonic knowledge </a:t>
            </a:r>
          </a:p>
          <a:p>
            <a:r>
              <a:rPr lang="en-US" dirty="0">
                <a:solidFill>
                  <a:srgbClr val="3366FF"/>
                </a:solidFill>
              </a:rPr>
              <a:t>and word reading</a:t>
            </a:r>
          </a:p>
        </p:txBody>
      </p:sp>
      <p:sp>
        <p:nvSpPr>
          <p:cNvPr id="27" name="Rectangle 26"/>
          <p:cNvSpPr/>
          <p:nvPr/>
        </p:nvSpPr>
        <p:spPr>
          <a:xfrm>
            <a:off x="4870558" y="4338867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 read three times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928155" y="5156203"/>
            <a:ext cx="16923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3366FF"/>
                </a:solidFill>
              </a:rPr>
              <a:t>sent home</a:t>
            </a:r>
          </a:p>
        </p:txBody>
      </p:sp>
    </p:spTree>
    <p:extLst>
      <p:ext uri="{BB962C8B-B14F-4D97-AF65-F5344CB8AC3E}">
        <p14:creationId xmlns:p14="http://schemas.microsoft.com/office/powerpoint/2010/main" val="13428581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83508" y="620634"/>
            <a:ext cx="8007320" cy="535531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Reading Practice Books carefully matched so children can read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fluently and independently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3 Reads </a:t>
            </a:r>
            <a:r>
              <a:rPr lang="mr-IN" dirty="0">
                <a:latin typeface="Arial" panose="020B0604020202020204" pitchFamily="34" charset="0"/>
              </a:rPr>
              <a:t>–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each one begins with some quick sounds and words practice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Decoding</a:t>
            </a:r>
          </a:p>
          <a:p>
            <a:pPr marL="342900" indent="-342900">
              <a:buAutoNum type="arabicPeriod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Prosody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     (intonation, expression)</a:t>
            </a:r>
          </a:p>
          <a:p>
            <a:pPr marL="342900" indent="-342900">
              <a:buAutoNum type="arabicPeriod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3.   Comprehension</a:t>
            </a:r>
          </a:p>
          <a:p>
            <a:pPr marL="342900" indent="-342900">
              <a:buAutoNum type="arabicPeriod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When children take their book home to read they should be 95% fluent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Please do not worry that a book is too easy </a:t>
            </a:r>
            <a:r>
              <a:rPr lang="mr-IN" dirty="0">
                <a:latin typeface="Arial" panose="020B0604020202020204" pitchFamily="34" charset="0"/>
              </a:rPr>
              <a:t>–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your child needs to develop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fluency and confidence in reading.  Re-reading a book  they have had before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helps develop fluency </a:t>
            </a:r>
            <a:r>
              <a:rPr lang="mr-IN" dirty="0">
                <a:latin typeface="Arial" panose="020B0604020202020204" pitchFamily="34" charset="0"/>
              </a:rPr>
              <a:t>–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this is the goal.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Celebrate their success!!!</a:t>
            </a:r>
          </a:p>
        </p:txBody>
      </p:sp>
      <p:pic>
        <p:nvPicPr>
          <p:cNvPr id="7" name="Picture 6" descr="downloa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5989" y="2035940"/>
            <a:ext cx="3472783" cy="2013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4195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5935" y="179248"/>
            <a:ext cx="5942717" cy="66787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How will this work?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Children are assessed, then LW matches which books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Should be allocated for their secure phonic knowledge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Children will take their Reading Practice Book home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(after reading it 3 times in school)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Teachers will let you know the days books go home and 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when they need to be in school to be changed.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Celebrate, praise, talk about the book with you child.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Please make sure books are in book bags so that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we can reallocate books as required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Please look after our books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5" name="Picture 4" descr="x500_2a37ccd3-a672-4877-b56b-b9fb9356dbb6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727" y="938792"/>
            <a:ext cx="1427461" cy="1353233"/>
          </a:xfrm>
          <a:prstGeom prst="rect">
            <a:avLst/>
          </a:prstGeom>
        </p:spPr>
      </p:pic>
      <p:pic>
        <p:nvPicPr>
          <p:cNvPr id="6" name="Picture 5" descr="x500_cb1dee7d-f67f-4777-96f8-7377cf742f41_600x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801" y="2889110"/>
            <a:ext cx="1438350" cy="1363556"/>
          </a:xfrm>
          <a:prstGeom prst="rect">
            <a:avLst/>
          </a:prstGeom>
        </p:spPr>
      </p:pic>
      <p:pic>
        <p:nvPicPr>
          <p:cNvPr id="7" name="Picture 6" descr="x500_db356d57-2de5-436c-b048-0df9c89d4286_1024x1024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3709" y="4795040"/>
            <a:ext cx="1305301" cy="161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135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x500_583ce3f0-b282-41cb-a26c-9c13e8f492b9_600x60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41" y="2000030"/>
            <a:ext cx="2056556" cy="1949616"/>
          </a:xfrm>
          <a:prstGeom prst="rect">
            <a:avLst/>
          </a:prstGeom>
        </p:spPr>
      </p:pic>
      <p:pic>
        <p:nvPicPr>
          <p:cNvPr id="7" name="Picture 6" descr="x500_a26d1c55-c8a5-42bf-b64d-385a5f9389f7_600x600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936" y="1978470"/>
            <a:ext cx="2115586" cy="2005575"/>
          </a:xfrm>
          <a:prstGeom prst="rect">
            <a:avLst/>
          </a:prstGeom>
        </p:spPr>
      </p:pic>
      <p:pic>
        <p:nvPicPr>
          <p:cNvPr id="8" name="Picture 7" descr="x500_ed231ee1-1693-4f94-ba17-af5f8e9b3887_600x600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47" y="3984045"/>
            <a:ext cx="2037052" cy="1931125"/>
          </a:xfrm>
          <a:prstGeom prst="rect">
            <a:avLst/>
          </a:prstGeom>
        </p:spPr>
      </p:pic>
      <p:pic>
        <p:nvPicPr>
          <p:cNvPr id="9" name="Picture 8" descr="x500_7f2a694d-5b3f-44d4-a393-655a977a13de_600x600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871" y="3720489"/>
            <a:ext cx="2073337" cy="1965524"/>
          </a:xfrm>
          <a:prstGeom prst="rect">
            <a:avLst/>
          </a:prstGeom>
        </p:spPr>
      </p:pic>
      <p:pic>
        <p:nvPicPr>
          <p:cNvPr id="10" name="Picture 9" descr="x500_46e7d0c7-af8e-4ef1-81fa-de84b151073f_600x600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505" y="3798116"/>
            <a:ext cx="1995663" cy="188789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9188" y="510620"/>
            <a:ext cx="76772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Big Cat Collins Reading books are carefully matched to children’s </a:t>
            </a:r>
          </a:p>
          <a:p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secure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phonic knowledge</a:t>
            </a:r>
          </a:p>
        </p:txBody>
      </p:sp>
    </p:spTree>
    <p:extLst>
      <p:ext uri="{BB962C8B-B14F-4D97-AF65-F5344CB8AC3E}">
        <p14:creationId xmlns:p14="http://schemas.microsoft.com/office/powerpoint/2010/main" val="339919997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41053" y="1092974"/>
            <a:ext cx="772805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Children will also bring home a ‘sharing book’ from our class library each week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To become lifelong readers, it is essential that they read for pleasure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Children may not be able to read this book independently but these books offer a wealth of opportunities for talking about the pictures and enjoying the story or information text.</a:t>
            </a:r>
          </a:p>
          <a:p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Enjoy the book together and 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foster a love of reading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“pair and share”</a:t>
            </a:r>
          </a:p>
        </p:txBody>
      </p:sp>
      <p:pic>
        <p:nvPicPr>
          <p:cNvPr id="5" name="Picture 4" descr="downloa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9986" y="4651203"/>
            <a:ext cx="1291082" cy="1940150"/>
          </a:xfrm>
          <a:prstGeom prst="rect">
            <a:avLst/>
          </a:prstGeom>
        </p:spPr>
      </p:pic>
      <p:pic>
        <p:nvPicPr>
          <p:cNvPr id="6" name="Picture 5" descr="images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743" y="5067032"/>
            <a:ext cx="1297391" cy="1297391"/>
          </a:xfrm>
          <a:prstGeom prst="rect">
            <a:avLst/>
          </a:prstGeom>
        </p:spPr>
      </p:pic>
      <p:pic>
        <p:nvPicPr>
          <p:cNvPr id="7" name="Picture 6" descr="images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5527" y="1717239"/>
            <a:ext cx="985564" cy="9901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462312" y="29731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Sharing Book</a:t>
            </a:r>
          </a:p>
        </p:txBody>
      </p:sp>
      <p:pic>
        <p:nvPicPr>
          <p:cNvPr id="10" name="Picture 9" descr="images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494" y="5197020"/>
            <a:ext cx="1394333" cy="1394333"/>
          </a:xfrm>
          <a:prstGeom prst="rect">
            <a:avLst/>
          </a:prstGeom>
        </p:spPr>
      </p:pic>
      <p:pic>
        <p:nvPicPr>
          <p:cNvPr id="11" name="Picture 10" descr="images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915" y="3015145"/>
            <a:ext cx="1061176" cy="1326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6007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else can parents do?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look at the Little </a:t>
            </a:r>
            <a:r>
              <a:rPr lang="en-US" sz="2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Wandle</a:t>
            </a: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videos and guidance for parents</a:t>
            </a:r>
          </a:p>
          <a:p>
            <a:pPr marL="0" indent="0">
              <a:buNone/>
            </a:pP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Let your child “show off” their reading to you and celebrate and praise all the way!</a:t>
            </a: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Share books with your children for pleasure</a:t>
            </a:r>
          </a:p>
          <a:p>
            <a:pPr marL="0" indent="0">
              <a:buNone/>
            </a:pPr>
            <a:endParaRPr lang="en-US" sz="2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Check on your class page for documents to support reading and phonics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56783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988803" y="856859"/>
            <a:ext cx="737836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Thank you for joining us</a:t>
            </a:r>
          </a:p>
          <a:p>
            <a:endParaRPr 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Questions ???</a:t>
            </a:r>
          </a:p>
          <a:p>
            <a:endParaRPr lang="en-US" sz="4400" dirty="0">
              <a:solidFill>
                <a:srgbClr val="0000FF"/>
              </a:solidFill>
            </a:endParaRPr>
          </a:p>
          <a:p>
            <a:endParaRPr lang="en-US" sz="4400" dirty="0">
              <a:solidFill>
                <a:srgbClr val="0000FF"/>
              </a:solidFill>
            </a:endParaRPr>
          </a:p>
          <a:p>
            <a:endParaRPr lang="en-US" sz="4400" dirty="0">
              <a:solidFill>
                <a:srgbClr val="0000FF"/>
              </a:solidFill>
            </a:endParaRPr>
          </a:p>
          <a:p>
            <a:r>
              <a:rPr lang="en-US" sz="2400" dirty="0">
                <a:hlinkClick r:id="rId3"/>
              </a:rPr>
              <a:t>https://www.youtube.com/watch?v=g1UW3gnVGkg</a:t>
            </a:r>
            <a:r>
              <a:rPr lang="en-US" sz="24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3341319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2844</TotalTime>
  <Words>1603</Words>
  <Application>Microsoft Office PowerPoint</Application>
  <PresentationFormat>On-screen Show (4:3)</PresentationFormat>
  <Paragraphs>233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8" baseType="lpstr">
      <vt:lpstr>Arial</vt:lpstr>
      <vt:lpstr>Calibri</vt:lpstr>
      <vt:lpstr>Comic Sans MS</vt:lpstr>
      <vt:lpstr>Mangal</vt:lpstr>
      <vt:lpstr>Sassoon Infant Rg</vt:lpstr>
      <vt:lpstr>Trebuchet MS</vt:lpstr>
      <vt:lpstr>Wingdings 3</vt:lpstr>
      <vt:lpstr>Facet</vt:lpstr>
      <vt:lpstr>Phonics at Great Missenden</vt:lpstr>
      <vt:lpstr>Phonics and Early Reading</vt:lpstr>
      <vt:lpstr>PowerPoint Presentation</vt:lpstr>
      <vt:lpstr>PowerPoint Presentation</vt:lpstr>
      <vt:lpstr>Terminology Children are taught this language from the 2nd week Reception.  Would you be confident with explaining what each one means?  </vt:lpstr>
      <vt:lpstr>Now your turn…</vt:lpstr>
      <vt:lpstr>PowerPoint Presentation</vt:lpstr>
      <vt:lpstr>PowerPoint Presentation</vt:lpstr>
      <vt:lpstr>Pronunciation </vt:lpstr>
      <vt:lpstr>Pre-School </vt:lpstr>
      <vt:lpstr>How parents can support at home</vt:lpstr>
      <vt:lpstr>Reception</vt:lpstr>
      <vt:lpstr>Year One </vt:lpstr>
      <vt:lpstr>Year Two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And all the different ways to write  the phoneme sh: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else can parents do?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Rosie Collier</dc:creator>
  <cp:lastModifiedBy>Rosie Collier</cp:lastModifiedBy>
  <cp:revision>85</cp:revision>
  <cp:lastPrinted>2022-03-30T12:30:43Z</cp:lastPrinted>
  <dcterms:created xsi:type="dcterms:W3CDTF">2021-09-24T13:21:19Z</dcterms:created>
  <dcterms:modified xsi:type="dcterms:W3CDTF">2022-04-01T11:35:06Z</dcterms:modified>
</cp:coreProperties>
</file>