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4"/>
  </p:sldMasterIdLst>
  <p:notesMasterIdLst>
    <p:notesMasterId r:id="rId26"/>
  </p:notesMasterIdLst>
  <p:handoutMasterIdLst>
    <p:handoutMasterId r:id="rId27"/>
  </p:handoutMasterIdLst>
  <p:sldIdLst>
    <p:sldId id="256" r:id="rId5"/>
    <p:sldId id="327" r:id="rId6"/>
    <p:sldId id="295" r:id="rId7"/>
    <p:sldId id="262" r:id="rId8"/>
    <p:sldId id="354" r:id="rId9"/>
    <p:sldId id="353" r:id="rId10"/>
    <p:sldId id="350" r:id="rId11"/>
    <p:sldId id="351" r:id="rId12"/>
    <p:sldId id="352" r:id="rId13"/>
    <p:sldId id="355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8" r:id="rId25"/>
  </p:sldIdLst>
  <p:sldSz cx="9144000" cy="6858000" type="screen4x3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DCD2EF-BB52-44B8-B618-BA5F5137E662}" v="2" dt="2026-05-22T12:36:19.8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2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1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A05160-46D1-4F4D-834A-7ED374C910D1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7B6E8-D041-41B8-8511-1C5237CA6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9026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2DAA7-53C8-490E-BF8E-8835C6170831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0C9112-F4D1-40B1-AA2E-C1F92A7E3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359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C9112-F4D1-40B1-AA2E-C1F92A7E379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850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82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74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992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80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061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122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66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355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8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665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686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025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3532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4345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5965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08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115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browse-by-age" TargetMode="External"/><Relationship Id="rId2" Type="http://schemas.openxmlformats.org/officeDocument/2006/relationships/hyperlink" Target="https://www.booktrust.org.uk/books-and-reading/our-recommendation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choolreadinglist.co.uk/resources/childrens-literature-awards/" TargetMode="External"/><Relationship Id="rId5" Type="http://schemas.openxmlformats.org/officeDocument/2006/relationships/hyperlink" Target="https://www.booksfortopics.com/" TargetMode="External"/><Relationship Id="rId4" Type="http://schemas.openxmlformats.org/officeDocument/2006/relationships/hyperlink" Target="https://www.thereaderteacher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819698"/>
            <a:ext cx="8665698" cy="1828800"/>
          </a:xfrm>
        </p:spPr>
        <p:txBody>
          <a:bodyPr/>
          <a:lstStyle/>
          <a:p>
            <a:pPr algn="ctr"/>
            <a:br>
              <a:rPr lang="en-GB" sz="4000" dirty="0"/>
            </a:br>
            <a:br>
              <a:rPr lang="en-GB" sz="4000" dirty="0"/>
            </a:br>
            <a:r>
              <a:rPr lang="en-GB" sz="4500" b="1" dirty="0">
                <a:latin typeface="CCW Cursive Writing 22" panose="03050602040000000000" pitchFamily="66" charset="0"/>
              </a:rPr>
              <a:t>Reading at </a:t>
            </a:r>
            <a:br>
              <a:rPr lang="en-GB" sz="4500" b="1" dirty="0">
                <a:latin typeface="CCW Cursive Writing 22" panose="03050602040000000000" pitchFamily="66" charset="0"/>
              </a:rPr>
            </a:br>
            <a:r>
              <a:rPr lang="en-GB" sz="4500" b="1" dirty="0">
                <a:latin typeface="CCW Cursive Writing 22" panose="03050602040000000000" pitchFamily="66" charset="0"/>
              </a:rPr>
              <a:t>Great Missenden School</a:t>
            </a:r>
            <a:br>
              <a:rPr lang="en-GB" sz="4400" b="1" dirty="0">
                <a:latin typeface="CCW Cursive Writing 22" panose="03050602040000000000" pitchFamily="66" charset="0"/>
              </a:rPr>
            </a:br>
            <a:br>
              <a:rPr lang="en-GB" sz="4400" b="1" dirty="0">
                <a:latin typeface="CCW Cursive Writing 22" panose="03050602040000000000" pitchFamily="66" charset="0"/>
              </a:rPr>
            </a:br>
            <a:br>
              <a:rPr lang="en-GB" sz="7200" dirty="0">
                <a:latin typeface="CCW Cursive Writing 22" panose="03050602040000000000" pitchFamily="66" charset="0"/>
              </a:rPr>
            </a:br>
            <a:endParaRPr lang="en-GB" sz="4000" dirty="0">
              <a:latin typeface="CCW Cursive Writing 22" panose="03050602040000000000" pitchFamily="66" charset="0"/>
            </a:endParaRPr>
          </a:p>
        </p:txBody>
      </p:sp>
      <p:pic>
        <p:nvPicPr>
          <p:cNvPr id="1028" name="Picture 4" descr="Great Missenden C of E School PTA - Home | Facebook">
            <a:extLst>
              <a:ext uri="{FF2B5EF4-FFF2-40B4-BE49-F238E27FC236}">
                <a16:creationId xmlns:a16="http://schemas.microsoft.com/office/drawing/2014/main" id="{03E3CC33-F1AF-4ED0-80BA-D89EB1C02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62" y="133302"/>
            <a:ext cx="2158546" cy="162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5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E10E9-08C3-4AAB-B548-9F173CAE3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516" y="468923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CCW Cursive Writing 22" panose="03050602040000000000" pitchFamily="66" charset="0"/>
              </a:rPr>
              <a:t>Presentation aims: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9068C-5D29-4488-AEE5-E18D499B1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8" y="1635431"/>
            <a:ext cx="8640667" cy="461296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AutoNum type="arabicPeriod"/>
            </a:pPr>
            <a:r>
              <a:rPr lang="en-GB" sz="2400" dirty="0">
                <a:latin typeface="CCW Cursive Writing 22" panose="03050602040000000000" pitchFamily="66" charset="0"/>
              </a:rPr>
              <a:t>Reading structure at GM</a:t>
            </a:r>
          </a:p>
          <a:p>
            <a:pPr>
              <a:buAutoNum type="arabicPeriod"/>
            </a:pPr>
            <a:r>
              <a:rPr lang="en-GB" sz="2400" dirty="0">
                <a:latin typeface="CCW Cursive Writing 22" panose="03050602040000000000" pitchFamily="66" charset="0"/>
              </a:rPr>
              <a:t>Reading spine</a:t>
            </a:r>
          </a:p>
          <a:p>
            <a:pPr>
              <a:buAutoNum type="arabicPeriod"/>
            </a:pPr>
            <a:r>
              <a:rPr lang="en-GB" sz="2400" dirty="0">
                <a:latin typeface="CCW Cursive Writing 22" panose="03050602040000000000" pitchFamily="66" charset="0"/>
              </a:rPr>
              <a:t>Reading fluency</a:t>
            </a:r>
          </a:p>
          <a:p>
            <a:pPr>
              <a:buAutoNum type="arabicPeriod"/>
            </a:pPr>
            <a:r>
              <a:rPr lang="en-GB" sz="2400" dirty="0">
                <a:latin typeface="CCW Cursive Writing 22" panose="03050602040000000000" pitchFamily="66" charset="0"/>
              </a:rPr>
              <a:t>VIPERS reading strategies and skills – KS1 and KS2</a:t>
            </a:r>
          </a:p>
          <a:p>
            <a:pPr>
              <a:buAutoNum type="arabicPeriod"/>
            </a:pPr>
            <a:r>
              <a:rPr lang="en-GB" sz="2400" dirty="0">
                <a:latin typeface="CCW Cursive Writing 22" panose="03050602040000000000" pitchFamily="66" charset="0"/>
              </a:rPr>
              <a:t>How to support with reading at home</a:t>
            </a:r>
          </a:p>
          <a:p>
            <a:pPr>
              <a:buAutoNum type="arabicPeriod"/>
            </a:pPr>
            <a:r>
              <a:rPr lang="en-GB" sz="2400" dirty="0">
                <a:latin typeface="CCW Cursive Writing 22" panose="03050602040000000000" pitchFamily="66" charset="0"/>
              </a:rPr>
              <a:t>Reading recommendations - useful websites</a:t>
            </a:r>
          </a:p>
        </p:txBody>
      </p:sp>
    </p:spTree>
    <p:extLst>
      <p:ext uri="{BB962C8B-B14F-4D97-AF65-F5344CB8AC3E}">
        <p14:creationId xmlns:p14="http://schemas.microsoft.com/office/powerpoint/2010/main" val="3902476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3788" y="4813205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bg1"/>
                </a:solidFill>
              </a:rPr>
              <a:t>Our curriculum:</a:t>
            </a:r>
          </a:p>
        </p:txBody>
      </p:sp>
      <p:pic>
        <p:nvPicPr>
          <p:cNvPr id="26" name="Picture 4" descr="Great Missenden C of E School PTA - Home | Facebook">
            <a:extLst>
              <a:ext uri="{FF2B5EF4-FFF2-40B4-BE49-F238E27FC236}">
                <a16:creationId xmlns:a16="http://schemas.microsoft.com/office/drawing/2014/main" id="{B9F0C41A-38CF-4B26-87E7-DD2B860BD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554" y="196948"/>
            <a:ext cx="1313269" cy="98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E1F59F5-8D9F-4AFE-9852-4E9691DA9EA4}"/>
              </a:ext>
            </a:extLst>
          </p:cNvPr>
          <p:cNvSpPr/>
          <p:nvPr/>
        </p:nvSpPr>
        <p:spPr>
          <a:xfrm>
            <a:off x="731519" y="227531"/>
            <a:ext cx="6541477" cy="6630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CW Cursive Writing 22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Great Missenden, we are readers.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dirty="0">
              <a:latin typeface="CCW Cursive Writing 22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CW Cursive Writing 22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believe in developing a culture that encourages a desire and love for reading whilst providing a diverse range of texts for all pupils to access.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dirty="0">
              <a:latin typeface="CCW Cursive Writing 22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CW Cursive Writing 22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We believe that reading plays a key role in developing the ability to understand the experiences of others, consequently fostering children's language skills, social acceptance, and cultural sensitivity.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dirty="0">
              <a:latin typeface="CCW Cursive Writing 22" panose="03050602040000000000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CW Cursive Writing 22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aim for all of our children to leave primary school with the </a:t>
            </a:r>
            <a:r>
              <a:rPr lang="en-US" dirty="0">
                <a:latin typeface="CCW Cursive Writing 22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ability to read confidently and enjoy a wide range of texts and become lifelong readers.</a:t>
            </a:r>
            <a:endParaRPr lang="en-GB" sz="1400" dirty="0">
              <a:effectLst/>
              <a:latin typeface="CCW Cursive Writing 22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020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02AF0-4FD3-4DDC-B25C-E57893A80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89" y="337364"/>
            <a:ext cx="7813654" cy="530223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CCW Cursive Writing 22" panose="03050602040000000000" pitchFamily="66" charset="0"/>
              </a:rPr>
              <a:t>Reading Structure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B37ABA29-260B-4CE2-8080-0BC6ED072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7587"/>
            <a:ext cx="8123143" cy="42368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857250" indent="-857250">
              <a:buClr>
                <a:schemeClr val="accent6">
                  <a:lumMod val="50000"/>
                </a:schemeClr>
              </a:buClr>
            </a:pPr>
            <a:endParaRPr lang="en-GB" sz="2000" dirty="0">
              <a:solidFill>
                <a:schemeClr val="accent2"/>
              </a:solidFill>
              <a:latin typeface="+mj-lt"/>
            </a:endParaRPr>
          </a:p>
          <a:p>
            <a:pPr>
              <a:buClr>
                <a:srgbClr val="96D141">
                  <a:lumMod val="50000"/>
                </a:srgbClr>
              </a:buClr>
            </a:pPr>
            <a:r>
              <a:rPr lang="en-GB" sz="2000" dirty="0">
                <a:latin typeface="CCW Cursive Writing 22" panose="03050602040000000000" pitchFamily="66" charset="0"/>
              </a:rPr>
              <a:t>Phonics in EYFS, KS1 and rapid catch up phonics in KS2; regular reading &amp; interventions as necessary</a:t>
            </a:r>
          </a:p>
          <a:p>
            <a:pPr>
              <a:buClr>
                <a:srgbClr val="96D141">
                  <a:lumMod val="50000"/>
                </a:srgbClr>
              </a:buClr>
            </a:pPr>
            <a:endParaRPr lang="en-GB" sz="2000" dirty="0">
              <a:latin typeface="CCW Cursive Writing 22" panose="03050602040000000000" pitchFamily="66" charset="0"/>
            </a:endParaRPr>
          </a:p>
          <a:p>
            <a:pPr>
              <a:buClr>
                <a:srgbClr val="96D141">
                  <a:lumMod val="50000"/>
                </a:srgbClr>
              </a:buClr>
            </a:pPr>
            <a:r>
              <a:rPr lang="en-GB" sz="2000" dirty="0">
                <a:latin typeface="CCW Cursive Writing 22" panose="03050602040000000000" pitchFamily="66" charset="0"/>
              </a:rPr>
              <a:t>Guided Reading sessions in KS2: </a:t>
            </a:r>
          </a:p>
          <a:p>
            <a:pPr>
              <a:buClr>
                <a:srgbClr val="96D141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latin typeface="CCW Cursive Writing 22" panose="03050602040000000000" pitchFamily="66" charset="0"/>
              </a:rPr>
              <a:t>Monday</a:t>
            </a:r>
            <a:r>
              <a:rPr lang="en-GB" sz="2000" dirty="0">
                <a:latin typeface="CCW Cursive Writing 22" panose="03050602040000000000" pitchFamily="66" charset="0"/>
              </a:rPr>
              <a:t>: Reading for pleasure/ book talk session </a:t>
            </a:r>
          </a:p>
          <a:p>
            <a:pPr>
              <a:buClr>
                <a:srgbClr val="96D141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latin typeface="CCW Cursive Writing 22" panose="03050602040000000000" pitchFamily="66" charset="0"/>
              </a:rPr>
              <a:t>Tuesday, Wednesday and Thursday</a:t>
            </a:r>
            <a:r>
              <a:rPr lang="en-GB" sz="2000" dirty="0">
                <a:latin typeface="CCW Cursive Writing 22" panose="03050602040000000000" pitchFamily="66" charset="0"/>
              </a:rPr>
              <a:t>: Whole Class Guided Reading using a variety of extracts from the Ashley Booth reading spine and focusing on developing reading comprehension skills through the use of VIPERS</a:t>
            </a:r>
          </a:p>
          <a:p>
            <a:pPr>
              <a:buClr>
                <a:srgbClr val="96D141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latin typeface="CCW Cursive Writing 22" panose="03050602040000000000" pitchFamily="66" charset="0"/>
              </a:rPr>
              <a:t>Friday</a:t>
            </a:r>
            <a:r>
              <a:rPr lang="en-GB" sz="2000" dirty="0">
                <a:latin typeface="CCW Cursive Writing 22" panose="03050602040000000000" pitchFamily="66" charset="0"/>
              </a:rPr>
              <a:t>: Class novel (linked to wider curriculum reading)</a:t>
            </a:r>
            <a:endParaRPr lang="en-GB" sz="2000" dirty="0">
              <a:solidFill>
                <a:schemeClr val="accent2"/>
              </a:solidFill>
              <a:latin typeface="CCW Cursive Writing 22" panose="03050602040000000000" pitchFamily="66" charset="0"/>
            </a:endParaRPr>
          </a:p>
          <a:p>
            <a:pPr marL="857250" indent="-857250"/>
            <a:endParaRPr lang="en-GB" sz="2000" dirty="0">
              <a:solidFill>
                <a:schemeClr val="accent2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482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E2A52-1D26-4DD5-8D11-F0C9F0680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7625" y="339117"/>
            <a:ext cx="7906043" cy="1320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>
                <a:latin typeface="CCW Cursive Writing 22" panose="03050602040000000000" pitchFamily="66" charset="0"/>
              </a:rPr>
              <a:t>Reading Spine in </a:t>
            </a:r>
            <a:br>
              <a:rPr lang="en-GB" sz="3000" b="1" dirty="0">
                <a:latin typeface="CCW Cursive Writing 22" panose="03050602040000000000" pitchFamily="66" charset="0"/>
              </a:rPr>
            </a:br>
            <a:r>
              <a:rPr lang="en-GB" sz="3000" b="1" dirty="0">
                <a:latin typeface="CCW Cursive Writing 22" panose="03050602040000000000" pitchFamily="66" charset="0"/>
              </a:rPr>
              <a:t>Guided Reading lessons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ABE2D9-84AC-47E3-AE7F-949E2FB9D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4974"/>
            <a:ext cx="9195124" cy="422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836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02AF0-4FD3-4DDC-B25C-E57893A80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100" y="337364"/>
            <a:ext cx="6088018" cy="530223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CCW Cursive Writing 22" panose="03050602040000000000" pitchFamily="66" charset="0"/>
              </a:rPr>
              <a:t>Reading Fluency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B37ABA29-260B-4CE2-8080-0BC6ED072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660" y="860553"/>
            <a:ext cx="7280946" cy="55007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Clr>
                <a:srgbClr val="4C6E1B"/>
              </a:buClr>
              <a:buNone/>
            </a:pPr>
            <a:endParaRPr lang="en-GB" sz="2000" dirty="0">
              <a:solidFill>
                <a:schemeClr val="accent2"/>
              </a:solidFill>
              <a:latin typeface="Trebuchet MS" panose="020B0603020202020204"/>
            </a:endParaRPr>
          </a:p>
          <a:p>
            <a:pPr>
              <a:buClr>
                <a:srgbClr val="96D141">
                  <a:lumMod val="50000"/>
                </a:srgbClr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CCW Cursive Writing 22" panose="03050602040000000000" pitchFamily="66" charset="0"/>
              </a:rPr>
              <a:t>Collins Big Cat book band scheme to 'free readers’</a:t>
            </a:r>
          </a:p>
          <a:p>
            <a:pPr>
              <a:buClr>
                <a:srgbClr val="96D141">
                  <a:lumMod val="50000"/>
                </a:srgbClr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CCW Cursive Writing 22" panose="03050602040000000000" pitchFamily="66" charset="0"/>
              </a:rPr>
              <a:t>Books chosen by children / assigned to them if necessary</a:t>
            </a:r>
          </a:p>
          <a:p>
            <a:pPr>
              <a:buClr>
                <a:srgbClr val="96D141">
                  <a:lumMod val="50000"/>
                </a:srgbClr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CCW Cursive Writing 22" panose="03050602040000000000" pitchFamily="66" charset="0"/>
              </a:rPr>
              <a:t>Fluency assessments 3 x a year as a minimum – include speed, accuracy and comprehension</a:t>
            </a:r>
          </a:p>
          <a:p>
            <a:pPr>
              <a:buClr>
                <a:srgbClr val="96D141">
                  <a:lumMod val="50000"/>
                </a:srgbClr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CCW Cursive Writing 22" panose="03050602040000000000" pitchFamily="66" charset="0"/>
              </a:rPr>
              <a:t>Reading Records to communicate book bands, record &amp; track reading</a:t>
            </a:r>
          </a:p>
          <a:p>
            <a:pPr>
              <a:buClr>
                <a:srgbClr val="96D141">
                  <a:lumMod val="50000"/>
                </a:srgbClr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CCW Cursive Writing 22" panose="03050602040000000000" pitchFamily="66" charset="0"/>
              </a:rPr>
              <a:t>Reading every day at home in addition to what they also do in school</a:t>
            </a:r>
            <a:endParaRPr lang="en-GB" sz="2000" b="1" dirty="0">
              <a:solidFill>
                <a:schemeClr val="accent2"/>
              </a:solidFill>
              <a:latin typeface="CCW Cursive Writing 22" panose="03050602040000000000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000" dirty="0">
              <a:solidFill>
                <a:schemeClr val="accent2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CCEB1-5186-4C5B-9CF6-4AEF45D87A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0265" y="152582"/>
            <a:ext cx="1635075" cy="141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541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C68E592-9ED2-4D96-B27B-9DB4405A4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09" y="443278"/>
            <a:ext cx="8896182" cy="622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01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A848C6-A459-4C2D-9C36-003272A95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51" y="341141"/>
            <a:ext cx="8747897" cy="617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88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8253AE-0840-4041-AFDB-776BB9382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86" y="1030824"/>
            <a:ext cx="8811227" cy="434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67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8F969-F448-4BAB-854F-CE45CACFF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411" y="203494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CW Cursive Writing 22" panose="03050602040000000000" pitchFamily="66" charset="0"/>
              </a:rPr>
              <a:t>Reading Skills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E44819-4AB9-4F53-BAEE-71A5FC240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1214805"/>
            <a:ext cx="8810625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70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39B264-4237-40A1-B99B-21A3B0D92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" y="928687"/>
            <a:ext cx="8620125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535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635BAD-1DAA-46DB-9C55-AB8CA6967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942975"/>
            <a:ext cx="881062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80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8C22BB-C255-40D7-B761-9ADB30E5D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2" y="928687"/>
            <a:ext cx="8181975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20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84C7B85-9905-4BD2-9552-8E5AA9CDE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37" y="890587"/>
            <a:ext cx="8391525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53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3F3FDD-B49C-4131-BF51-F8D9EB078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7" y="909637"/>
            <a:ext cx="8505825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840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8D43B8-F32B-4F4B-8A05-C70D1E384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928687"/>
            <a:ext cx="885825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828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AEADF1-C160-4EBC-B590-5F50A09FB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7" y="914400"/>
            <a:ext cx="846772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330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BCA29-73D9-4F50-B8EB-CD274BE1F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312" y="229772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CW Cursive Writing 22" panose="03050602040000000000" pitchFamily="66" charset="0"/>
              </a:rPr>
              <a:t>Supporting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3E5C83-C711-43E0-883F-7A7588D3C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12" y="1013571"/>
            <a:ext cx="8353792" cy="561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5014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5E3D63A-1F66-406E-BF1D-E3E10EC68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851" y="643743"/>
            <a:ext cx="8634297" cy="557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02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FE942-F6EA-42CA-AA97-655E2D782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975" y="191112"/>
            <a:ext cx="8182708" cy="5970537"/>
          </a:xfrm>
        </p:spPr>
        <p:txBody>
          <a:bodyPr>
            <a:noAutofit/>
          </a:bodyPr>
          <a:lstStyle/>
          <a:p>
            <a:r>
              <a:rPr lang="en-GB" dirty="0">
                <a:latin typeface="CCW Cursive Writing 22" panose="03050602040000000000" pitchFamily="66" charset="0"/>
              </a:rPr>
              <a:t>Read regularly with your child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Let them see you as a 'reader’ 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Discuss your likes and dislikes of books/genres/author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Encourage reading to be fun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Visit the library or swap books with other families – this also encourages book talk 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Echo read parts (you read it aloud how you would expect it to be read with intonation, expression or a different voice and they repeat this back to you) 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Use the VIPERS acronym with question stems (available on the school website) to support your questioning of books your child is reading 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Record reading and comments in their Reading Record or on Boom Reader</a:t>
            </a:r>
          </a:p>
          <a:p>
            <a:r>
              <a:rPr lang="en-GB" dirty="0">
                <a:latin typeface="CCW Cursive Writing 22" panose="03050602040000000000" pitchFamily="66" charset="0"/>
              </a:rPr>
              <a:t>Talk to them about how much you have read today – road signs, emails, texts, articles online – anything!</a:t>
            </a:r>
          </a:p>
        </p:txBody>
      </p:sp>
    </p:spTree>
    <p:extLst>
      <p:ext uri="{BB962C8B-B14F-4D97-AF65-F5344CB8AC3E}">
        <p14:creationId xmlns:p14="http://schemas.microsoft.com/office/powerpoint/2010/main" val="1660589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BCA29-73D9-4F50-B8EB-CD274BE1F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312" y="229772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CCW Cursive Writing 22" panose="03050602040000000000" pitchFamily="66" charset="0"/>
              </a:rPr>
              <a:t>Reading Recommendations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1211BA-D1EE-4D57-8CE7-A037F3C703EB}"/>
              </a:ext>
            </a:extLst>
          </p:cNvPr>
          <p:cNvSpPr/>
          <p:nvPr/>
        </p:nvSpPr>
        <p:spPr>
          <a:xfrm>
            <a:off x="342313" y="1659988"/>
            <a:ext cx="740898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CW Precursive 1" panose="03050602040000000000" pitchFamily="66" charset="0"/>
              </a:rPr>
              <a:t>The Book Trust website:</a:t>
            </a:r>
          </a:p>
          <a:p>
            <a:r>
              <a:rPr lang="en-GB" dirty="0">
                <a:latin typeface="CCW Precursive 1" panose="03050602040000000000" pitchFamily="66" charset="0"/>
                <a:hlinkClick r:id="rId2"/>
              </a:rPr>
              <a:t>https://www.booktrust.org.uk/books-and-reading/our-recommendations/</a:t>
            </a: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Love Reading 4 Kids (free extracts)</a:t>
            </a:r>
          </a:p>
          <a:p>
            <a:r>
              <a:rPr lang="en-GB" dirty="0">
                <a:latin typeface="CCW Precursive 1" panose="03050602040000000000" pitchFamily="66" charset="0"/>
                <a:hlinkClick r:id="rId3"/>
              </a:rPr>
              <a:t>https://www.lovereading4kids.co.uk/browse-by-age</a:t>
            </a: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The Reader Teacher</a:t>
            </a:r>
          </a:p>
          <a:p>
            <a:r>
              <a:rPr lang="en-GB" dirty="0">
                <a:latin typeface="CCW Precursive 1" panose="03050602040000000000" pitchFamily="66" charset="0"/>
                <a:hlinkClick r:id="rId4"/>
              </a:rPr>
              <a:t>https://www.thereaderteacher.com/</a:t>
            </a: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Books for Topics </a:t>
            </a:r>
          </a:p>
          <a:p>
            <a:r>
              <a:rPr lang="en-GB" dirty="0">
                <a:latin typeface="CCW Precursive 1" panose="03050602040000000000" pitchFamily="66" charset="0"/>
                <a:hlinkClick r:id="rId5"/>
              </a:rPr>
              <a:t>https://www.booksfortopics.com</a:t>
            </a: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The School Reading List</a:t>
            </a:r>
          </a:p>
          <a:p>
            <a:r>
              <a:rPr lang="en-GB" dirty="0">
                <a:latin typeface="CCW Precursive 1" panose="03050602040000000000" pitchFamily="66" charset="0"/>
                <a:hlinkClick r:id="rId6"/>
              </a:rPr>
              <a:t>https://schoolreadinglist.co.uk/resources/childrens-literature-awards/</a:t>
            </a: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16640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1eb1c5c-1732-4057-8437-b596ec980f26"/>
    <lcf76f155ced4ddcb4097134ff3c332f xmlns="fa75b63d-011a-4f1c-8188-25acf3f33546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879F93215DEE44B0E550E27F4CAD10" ma:contentTypeVersion="13" ma:contentTypeDescription="Create a new document." ma:contentTypeScope="" ma:versionID="b22dcaba58603b60b3797e471485e7d6">
  <xsd:schema xmlns:xsd="http://www.w3.org/2001/XMLSchema" xmlns:xs="http://www.w3.org/2001/XMLSchema" xmlns:p="http://schemas.microsoft.com/office/2006/metadata/properties" xmlns:ns2="fa75b63d-011a-4f1c-8188-25acf3f33546" xmlns:ns3="91eb1c5c-1732-4057-8437-b596ec980f26" targetNamespace="http://schemas.microsoft.com/office/2006/metadata/properties" ma:root="true" ma:fieldsID="9c507700e76c1be3adfcc8aa0beb5f8b" ns2:_="" ns3:_="">
    <xsd:import namespace="fa75b63d-011a-4f1c-8188-25acf3f33546"/>
    <xsd:import namespace="91eb1c5c-1732-4057-8437-b596ec980f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75b63d-011a-4f1c-8188-25acf3f335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eb1c5c-1732-4057-8437-b596ec980f2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3e0271d-32db-4da3-ae51-7f6f35c36c5b}" ma:internalName="TaxCatchAll" ma:showField="CatchAllData" ma:web="91eb1c5c-1732-4057-8437-b596ec980f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42472E-C0D9-481C-B68D-5A0136A970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53EEA1-9A58-4EE2-A031-768B5CE3CDA7}">
  <ds:schemaRefs>
    <ds:schemaRef ds:uri="http://schemas.microsoft.com/office/2006/documentManagement/types"/>
    <ds:schemaRef ds:uri="91eb1c5c-1732-4057-8437-b596ec980f26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http://schemas.microsoft.com/office/2006/metadata/properties"/>
    <ds:schemaRef ds:uri="fa75b63d-011a-4f1c-8188-25acf3f33546"/>
  </ds:schemaRefs>
</ds:datastoreItem>
</file>

<file path=customXml/itemProps3.xml><?xml version="1.0" encoding="utf-8"?>
<ds:datastoreItem xmlns:ds="http://schemas.openxmlformats.org/officeDocument/2006/customXml" ds:itemID="{84969B77-F79C-4787-96E8-98A88AF5E8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a75b63d-011a-4f1c-8188-25acf3f33546"/>
    <ds:schemaRef ds:uri="91eb1c5c-1732-4057-8437-b596ec980f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17186</TotalTime>
  <Words>510</Words>
  <Application>Microsoft Office PowerPoint</Application>
  <PresentationFormat>On-screen Show (4:3)</PresentationFormat>
  <Paragraphs>63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CCW Cursive Writing 22</vt:lpstr>
      <vt:lpstr>CCW Precursive 1</vt:lpstr>
      <vt:lpstr>Trebuchet MS</vt:lpstr>
      <vt:lpstr>Twinkl Cursive Looped</vt:lpstr>
      <vt:lpstr>Wingdings</vt:lpstr>
      <vt:lpstr>Wingdings 3</vt:lpstr>
      <vt:lpstr>Facet</vt:lpstr>
      <vt:lpstr>  Reading at  Great Missenden School   </vt:lpstr>
      <vt:lpstr>Presentation aims:</vt:lpstr>
      <vt:lpstr>PowerPoint Presentation</vt:lpstr>
      <vt:lpstr>Reading Structure</vt:lpstr>
      <vt:lpstr>Reading Spine in  Guided Reading lessons</vt:lpstr>
      <vt:lpstr>Reading Fluency</vt:lpstr>
      <vt:lpstr>PowerPoint Presentation</vt:lpstr>
      <vt:lpstr>PowerPoint Presentation</vt:lpstr>
      <vt:lpstr>PowerPoint Presentation</vt:lpstr>
      <vt:lpstr>Reading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Supporting at home</vt:lpstr>
      <vt:lpstr>PowerPoint Presentation</vt:lpstr>
      <vt:lpstr>PowerPoint Presentation</vt:lpstr>
      <vt:lpstr>Reading Recommendations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Recommendations for send data  20th July 2020</dc:title>
  <dc:creator>Natalie Goodyear</dc:creator>
  <cp:lastModifiedBy>Sarah Pearson</cp:lastModifiedBy>
  <cp:revision>993</cp:revision>
  <cp:lastPrinted>2020-09-23T14:40:33Z</cp:lastPrinted>
  <dcterms:created xsi:type="dcterms:W3CDTF">2020-06-29T10:02:52Z</dcterms:created>
  <dcterms:modified xsi:type="dcterms:W3CDTF">2026-05-22T12:36:20Z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0x010100E7879F93215DEE44B0E550E27F4CAD10</vt:lpwstr>
  </property>
</Properties>
</file>