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1"/>
  </p:sldMasterIdLst>
  <p:notesMasterIdLst>
    <p:notesMasterId r:id="rId9"/>
  </p:notesMasterIdLst>
  <p:sldIdLst>
    <p:sldId id="360" r:id="rId2"/>
    <p:sldId id="540" r:id="rId3"/>
    <p:sldId id="543" r:id="rId4"/>
    <p:sldId id="541" r:id="rId5"/>
    <p:sldId id="544" r:id="rId6"/>
    <p:sldId id="542" r:id="rId7"/>
    <p:sldId id="346" r:id="rId8"/>
  </p:sldIdLst>
  <p:sldSz cx="12192000" cy="6858000"/>
  <p:notesSz cx="6858000" cy="9144000"/>
  <p:embeddedFontLst>
    <p:embeddedFont>
      <p:font typeface="Calibri" panose="020F0502020204030204" pitchFamily="34" charset="0"/>
      <p:regular r:id="rId10"/>
      <p:bold r:id="rId11"/>
      <p:italic r:id="rId12"/>
      <p:boldItalic r:id="rId13"/>
    </p:embeddedFont>
    <p:embeddedFont>
      <p:font typeface="OpenDyslexicAlta" panose="00000500000000000000" pitchFamily="2" charset="0"/>
      <p:regular r:id="rId14"/>
      <p:bold r:id="rId15"/>
      <p:italic r:id="rId16"/>
      <p:boldItalic r:id="rId17"/>
    </p:embeddedFont>
    <p:embeddedFont>
      <p:font typeface="OpenDyslexic" panose="00000500000000000000" pitchFamily="2"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95DF"/>
    <a:srgbClr val="CC9900"/>
    <a:srgbClr val="663300"/>
    <a:srgbClr val="D1A6E2"/>
    <a:srgbClr val="FF5050"/>
    <a:srgbClr val="FF7C8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755" autoAdjust="0"/>
    <p:restoredTop sz="66054" autoAdjust="0"/>
  </p:normalViewPr>
  <p:slideViewPr>
    <p:cSldViewPr snapToGrid="0" snapToObjects="1">
      <p:cViewPr varScale="1">
        <p:scale>
          <a:sx n="70" d="100"/>
          <a:sy n="70" d="100"/>
        </p:scale>
        <p:origin x="-870"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viewProps" Target="viewProp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Lander" userId="d0b4218be8cfa7f9" providerId="LiveId" clId="{B6981A3F-F360-48EA-AE34-BD71009C0E95}"/>
    <pc:docChg chg="custSel modSld">
      <pc:chgData name="Karen Lander" userId="d0b4218be8cfa7f9" providerId="LiveId" clId="{B6981A3F-F360-48EA-AE34-BD71009C0E95}" dt="2020-09-17T11:23:19.908" v="15" actId="20577"/>
      <pc:docMkLst>
        <pc:docMk/>
      </pc:docMkLst>
      <pc:sldChg chg="modSp mod">
        <pc:chgData name="Karen Lander" userId="d0b4218be8cfa7f9" providerId="LiveId" clId="{B6981A3F-F360-48EA-AE34-BD71009C0E95}" dt="2020-09-17T11:23:19.908" v="15" actId="20577"/>
        <pc:sldMkLst>
          <pc:docMk/>
          <pc:sldMk cId="2403596276" sldId="360"/>
        </pc:sldMkLst>
        <pc:spChg chg="mod">
          <ac:chgData name="Karen Lander" userId="d0b4218be8cfa7f9" providerId="LiveId" clId="{B6981A3F-F360-48EA-AE34-BD71009C0E95}" dt="2020-09-08T08:19:56.165" v="5" actId="27636"/>
          <ac:spMkLst>
            <pc:docMk/>
            <pc:sldMk cId="2403596276" sldId="360"/>
            <ac:spMk id="2" creationId="{CF759675-38B2-4977-A27C-5F3671F58A05}"/>
          </ac:spMkLst>
        </pc:spChg>
        <pc:spChg chg="mod">
          <ac:chgData name="Karen Lander" userId="d0b4218be8cfa7f9" providerId="LiveId" clId="{B6981A3F-F360-48EA-AE34-BD71009C0E95}" dt="2020-09-17T11:23:19.908" v="15" actId="20577"/>
          <ac:spMkLst>
            <pc:docMk/>
            <pc:sldMk cId="2403596276" sldId="360"/>
            <ac:spMk id="3" creationId="{E359256C-0C26-462B-A90F-FCF857D631D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B488DB-9C81-41C8-AD36-26F3938BE67A}" type="datetimeFigureOut">
              <a:rPr lang="en-GB" smtClean="0"/>
              <a:t>18/11/2020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76895D-BF6D-4288-B64A-A3B9FBDCB6D3}" type="slidenum">
              <a:rPr lang="en-GB" smtClean="0"/>
              <a:t>‹#›</a:t>
            </a:fld>
            <a:endParaRPr lang="en-GB"/>
          </a:p>
        </p:txBody>
      </p:sp>
    </p:spTree>
    <p:extLst>
      <p:ext uri="{BB962C8B-B14F-4D97-AF65-F5344CB8AC3E}">
        <p14:creationId xmlns:p14="http://schemas.microsoft.com/office/powerpoint/2010/main" val="15302417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76895D-BF6D-4288-B64A-A3B9FBDCB6D3}" type="slidenum">
              <a:rPr lang="en-GB" smtClean="0"/>
              <a:t>1</a:t>
            </a:fld>
            <a:endParaRPr lang="en-GB"/>
          </a:p>
        </p:txBody>
      </p:sp>
    </p:spTree>
    <p:extLst>
      <p:ext uri="{BB962C8B-B14F-4D97-AF65-F5344CB8AC3E}">
        <p14:creationId xmlns:p14="http://schemas.microsoft.com/office/powerpoint/2010/main" val="3982438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76895D-BF6D-4288-B64A-A3B9FBDCB6D3}" type="slidenum">
              <a:rPr lang="en-GB" smtClean="0"/>
              <a:t>2</a:t>
            </a:fld>
            <a:endParaRPr lang="en-GB"/>
          </a:p>
        </p:txBody>
      </p:sp>
    </p:spTree>
    <p:extLst>
      <p:ext uri="{BB962C8B-B14F-4D97-AF65-F5344CB8AC3E}">
        <p14:creationId xmlns:p14="http://schemas.microsoft.com/office/powerpoint/2010/main" val="2943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76895D-BF6D-4288-B64A-A3B9FBDCB6D3}" type="slidenum">
              <a:rPr lang="en-GB" smtClean="0"/>
              <a:t>3</a:t>
            </a:fld>
            <a:endParaRPr lang="en-GB"/>
          </a:p>
        </p:txBody>
      </p:sp>
    </p:spTree>
    <p:extLst>
      <p:ext uri="{BB962C8B-B14F-4D97-AF65-F5344CB8AC3E}">
        <p14:creationId xmlns:p14="http://schemas.microsoft.com/office/powerpoint/2010/main" val="885915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Hour needs “an” in front of it because the “h” is not sounded, making the “ow” vowel sound.</a:t>
            </a:r>
          </a:p>
        </p:txBody>
      </p:sp>
      <p:sp>
        <p:nvSpPr>
          <p:cNvPr id="4" name="Slide Number Placeholder 3"/>
          <p:cNvSpPr>
            <a:spLocks noGrp="1"/>
          </p:cNvSpPr>
          <p:nvPr>
            <p:ph type="sldNum" sz="quarter" idx="5"/>
          </p:nvPr>
        </p:nvSpPr>
        <p:spPr/>
        <p:txBody>
          <a:bodyPr/>
          <a:lstStyle/>
          <a:p>
            <a:fld id="{5876895D-BF6D-4288-B64A-A3B9FBDCB6D3}" type="slidenum">
              <a:rPr lang="en-GB" smtClean="0"/>
              <a:t>4</a:t>
            </a:fld>
            <a:endParaRPr lang="en-GB"/>
          </a:p>
        </p:txBody>
      </p:sp>
    </p:spTree>
    <p:extLst>
      <p:ext uri="{BB962C8B-B14F-4D97-AF65-F5344CB8AC3E}">
        <p14:creationId xmlns:p14="http://schemas.microsoft.com/office/powerpoint/2010/main" val="983983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Hour needs “an” in front of it because the “h” is not sounded, making the “ow” vowel sound.</a:t>
            </a:r>
          </a:p>
        </p:txBody>
      </p:sp>
      <p:sp>
        <p:nvSpPr>
          <p:cNvPr id="4" name="Slide Number Placeholder 3"/>
          <p:cNvSpPr>
            <a:spLocks noGrp="1"/>
          </p:cNvSpPr>
          <p:nvPr>
            <p:ph type="sldNum" sz="quarter" idx="5"/>
          </p:nvPr>
        </p:nvSpPr>
        <p:spPr/>
        <p:txBody>
          <a:bodyPr/>
          <a:lstStyle/>
          <a:p>
            <a:fld id="{5876895D-BF6D-4288-B64A-A3B9FBDCB6D3}" type="slidenum">
              <a:rPr lang="en-GB" smtClean="0"/>
              <a:t>5</a:t>
            </a:fld>
            <a:endParaRPr lang="en-GB"/>
          </a:p>
        </p:txBody>
      </p:sp>
    </p:spTree>
    <p:extLst>
      <p:ext uri="{BB962C8B-B14F-4D97-AF65-F5344CB8AC3E}">
        <p14:creationId xmlns:p14="http://schemas.microsoft.com/office/powerpoint/2010/main" val="82131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Various answers are possible.  The pictures can also be interpreted in different ways.  For example, the clock could be clock, or time, or hour.  The jug could be jug or an orange jug, or juice in a jug.</a:t>
            </a:r>
          </a:p>
        </p:txBody>
      </p:sp>
      <p:sp>
        <p:nvSpPr>
          <p:cNvPr id="4" name="Slide Number Placeholder 3"/>
          <p:cNvSpPr>
            <a:spLocks noGrp="1"/>
          </p:cNvSpPr>
          <p:nvPr>
            <p:ph type="sldNum" sz="quarter" idx="5"/>
          </p:nvPr>
        </p:nvSpPr>
        <p:spPr/>
        <p:txBody>
          <a:bodyPr/>
          <a:lstStyle/>
          <a:p>
            <a:fld id="{5876895D-BF6D-4288-B64A-A3B9FBDCB6D3}" type="slidenum">
              <a:rPr lang="en-GB" smtClean="0"/>
              <a:t>6</a:t>
            </a:fld>
            <a:endParaRPr lang="en-GB"/>
          </a:p>
        </p:txBody>
      </p:sp>
    </p:spTree>
    <p:extLst>
      <p:ext uri="{BB962C8B-B14F-4D97-AF65-F5344CB8AC3E}">
        <p14:creationId xmlns:p14="http://schemas.microsoft.com/office/powerpoint/2010/main" val="37271375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xmlns="" id="{3F5FFFCE-C207-2846-8718-D75C344C8C89}"/>
              </a:ext>
            </a:extLst>
          </p:cNvPr>
          <p:cNvSpPr/>
          <p:nvPr/>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xmlns="" id="{32C481A8-D80A-304F-BD4D-4ACD9B3D8E7E}"/>
              </a:ext>
            </a:extLst>
          </p:cNvPr>
          <p:cNvSpPr/>
          <p:nvPr/>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pic>
        <p:nvPicPr>
          <p:cNvPr id="9" name="Picture 8">
            <a:extLst>
              <a:ext uri="{FF2B5EF4-FFF2-40B4-BE49-F238E27FC236}">
                <a16:creationId xmlns:a16="http://schemas.microsoft.com/office/drawing/2014/main" xmlns="" id="{C8310848-5352-7949-AABA-914363C424E6}"/>
              </a:ext>
            </a:extLst>
          </p:cNvPr>
          <p:cNvPicPr>
            <a:picLocks noChangeAspect="1"/>
          </p:cNvPicPr>
          <p:nvPr/>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xmlns=""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xmlns="" id="{A1D45BA0-7B16-364F-96FA-7CCD74809633}"/>
              </a:ext>
            </a:extLst>
          </p:cNvPr>
          <p:cNvSpPr txBox="1"/>
          <p:nvPr/>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xmlns=""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xmlns="" id="{543EE4B3-C0E4-AE42-921D-72A75F2D0332}"/>
              </a:ext>
            </a:extLst>
          </p:cNvPr>
          <p:cNvSpPr txBox="1"/>
          <p:nvPr/>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3848472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PAG titl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xmlns="" id="{3F5FFFCE-C207-2846-8718-D75C344C8C89}"/>
              </a:ext>
            </a:extLst>
          </p:cNvPr>
          <p:cNvSpPr/>
          <p:nvPr/>
        </p:nvSpPr>
        <p:spPr>
          <a:xfrm>
            <a:off x="1920237" y="4463191"/>
            <a:ext cx="8351521" cy="1775004"/>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xmlns="" id="{32C481A8-D80A-304F-BD4D-4ACD9B3D8E7E}"/>
              </a:ext>
            </a:extLst>
          </p:cNvPr>
          <p:cNvSpPr/>
          <p:nvPr/>
        </p:nvSpPr>
        <p:spPr>
          <a:xfrm>
            <a:off x="3465321" y="3460974"/>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920237" y="4463190"/>
            <a:ext cx="8351521" cy="1775005"/>
          </a:xfrm>
        </p:spPr>
        <p:txBody>
          <a:bodyPr anchor="ctr">
            <a:normAutofit/>
          </a:bodyPr>
          <a:lstStyle>
            <a:lvl1pPr marL="0" indent="0" algn="ctr">
              <a:lnSpc>
                <a:spcPct val="150000"/>
              </a:lnSpc>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pic>
        <p:nvPicPr>
          <p:cNvPr id="9" name="Picture 8">
            <a:extLst>
              <a:ext uri="{FF2B5EF4-FFF2-40B4-BE49-F238E27FC236}">
                <a16:creationId xmlns:a16="http://schemas.microsoft.com/office/drawing/2014/main" xmlns="" id="{C8310848-5352-7949-AABA-914363C424E6}"/>
              </a:ext>
            </a:extLst>
          </p:cNvPr>
          <p:cNvPicPr>
            <a:picLocks noChangeAspect="1"/>
          </p:cNvPicPr>
          <p:nvPr/>
        </p:nvPicPr>
        <p:blipFill>
          <a:blip r:embed="rId2"/>
          <a:stretch>
            <a:fillRect/>
          </a:stretch>
        </p:blipFill>
        <p:spPr>
          <a:xfrm>
            <a:off x="2990849" y="619805"/>
            <a:ext cx="6210300" cy="1079500"/>
          </a:xfrm>
          <a:prstGeom prst="rect">
            <a:avLst/>
          </a:prstGeom>
        </p:spPr>
      </p:pic>
      <p:sp>
        <p:nvSpPr>
          <p:cNvPr id="2" name="Title 1">
            <a:extLst>
              <a:ext uri="{FF2B5EF4-FFF2-40B4-BE49-F238E27FC236}">
                <a16:creationId xmlns:a16="http://schemas.microsoft.com/office/drawing/2014/main" xmlns="" id="{61636922-2142-5343-81C5-B0A591AF4F4C}"/>
              </a:ext>
            </a:extLst>
          </p:cNvPr>
          <p:cNvSpPr>
            <a:spLocks noGrp="1"/>
          </p:cNvSpPr>
          <p:nvPr>
            <p:ph type="title"/>
          </p:nvPr>
        </p:nvSpPr>
        <p:spPr>
          <a:xfrm>
            <a:off x="1920238" y="1928841"/>
            <a:ext cx="8351520" cy="1325563"/>
          </a:xfrm>
          <a:solidFill>
            <a:srgbClr val="FFFFFF">
              <a:alpha val="89804"/>
            </a:srgbClr>
          </a:solidFill>
        </p:spPr>
        <p:txBody>
          <a:bodyPr>
            <a:normAutofit/>
          </a:bodyPr>
          <a:lstStyle>
            <a:lvl1pPr algn="ctr">
              <a:defRPr sz="2800">
                <a:latin typeface="OpenDyslexicAlta" pitchFamily="2" charset="77"/>
              </a:defRPr>
            </a:lvl1pPr>
          </a:lstStyle>
          <a:p>
            <a:r>
              <a:rPr lang="en-US"/>
              <a:t>Click to edit Master title style</a:t>
            </a:r>
            <a:endParaRPr lang="en-GB" dirty="0"/>
          </a:p>
        </p:txBody>
      </p:sp>
      <p:sp>
        <p:nvSpPr>
          <p:cNvPr id="10" name="Text Placeholder 9">
            <a:extLst>
              <a:ext uri="{FF2B5EF4-FFF2-40B4-BE49-F238E27FC236}">
                <a16:creationId xmlns:a16="http://schemas.microsoft.com/office/drawing/2014/main" xmlns="" id="{A60EA2B2-10BF-884E-8762-10B8C76B3812}"/>
              </a:ext>
            </a:extLst>
          </p:cNvPr>
          <p:cNvSpPr>
            <a:spLocks noGrp="1"/>
          </p:cNvSpPr>
          <p:nvPr>
            <p:ph type="body" sz="quarter" idx="13"/>
          </p:nvPr>
        </p:nvSpPr>
        <p:spPr>
          <a:xfrm>
            <a:off x="3463925" y="3460750"/>
            <a:ext cx="5243513" cy="806450"/>
          </a:xfrm>
        </p:spPr>
        <p:txBody>
          <a:bodyPr anchor="ctr">
            <a:normAutofit/>
          </a:bodyPr>
          <a:lstStyle>
            <a:lvl1pPr marL="0" indent="0" algn="ctr">
              <a:buNone/>
              <a:defRPr sz="2000">
                <a:latin typeface="Muli" pitchFamily="2" charset="77"/>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222902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xmlns="" id="{D22C0101-D23A-5C4E-A28F-EEE925C2BAFE}"/>
              </a:ext>
            </a:extLst>
          </p:cNvPr>
          <p:cNvSpPr/>
          <p:nvPr/>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xmlns="" id="{5BA0AB86-75A7-554E-9835-D9E30F3233C2}"/>
              </a:ext>
            </a:extLst>
          </p:cNvPr>
          <p:cNvGraphicFramePr>
            <a:graphicFrameLocks noGrp="1"/>
          </p:cNvGraphicFramePr>
          <p:nvPr>
            <p:extLst>
              <p:ext uri="{D42A27DB-BD31-4B8C-83A1-F6EECF244321}">
                <p14:modId xmlns:p14="http://schemas.microsoft.com/office/powerpoint/2010/main" val="338036461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xmlns="" val="20000"/>
                    </a:ext>
                  </a:extLst>
                </a:gridCol>
                <a:gridCol w="7890066">
                  <a:extLst>
                    <a:ext uri="{9D8B030D-6E8A-4147-A177-3AD203B41FA5}">
                      <a16:colId xmlns:a16="http://schemas.microsoft.com/office/drawing/2014/main" xmlns=""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xmlns=""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xmlns="" val="10001"/>
                  </a:ext>
                </a:extLst>
              </a:tr>
            </a:tbl>
          </a:graphicData>
        </a:graphic>
      </p:graphicFrame>
      <p:sp>
        <p:nvSpPr>
          <p:cNvPr id="9" name="Text Placeholder 8">
            <a:extLst>
              <a:ext uri="{FF2B5EF4-FFF2-40B4-BE49-F238E27FC236}">
                <a16:creationId xmlns:a16="http://schemas.microsoft.com/office/drawing/2014/main" xmlns=""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xmlns=""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xmlns=""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r>
              <a:rPr lang="en-US"/>
              <a:t>Click to edit Master text styles</a:t>
            </a:r>
          </a:p>
        </p:txBody>
      </p:sp>
      <p:graphicFrame>
        <p:nvGraphicFramePr>
          <p:cNvPr id="12" name="Table 11">
            <a:extLst>
              <a:ext uri="{FF2B5EF4-FFF2-40B4-BE49-F238E27FC236}">
                <a16:creationId xmlns:a16="http://schemas.microsoft.com/office/drawing/2014/main" xmlns="" id="{9C5803DD-6F71-4F43-8676-686F6A0B910E}"/>
              </a:ext>
            </a:extLst>
          </p:cNvPr>
          <p:cNvGraphicFramePr>
            <a:graphicFrameLocks noGrp="1"/>
          </p:cNvGraphicFramePr>
          <p:nvPr>
            <p:extLst>
              <p:ext uri="{D42A27DB-BD31-4B8C-83A1-F6EECF244321}">
                <p14:modId xmlns:p14="http://schemas.microsoft.com/office/powerpoint/2010/main" val="2956456760"/>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xmlns=""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xmlns=""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3659827967"/>
                  </a:ext>
                </a:extLst>
              </a:tr>
            </a:tbl>
          </a:graphicData>
        </a:graphic>
      </p:graphicFrame>
      <p:sp>
        <p:nvSpPr>
          <p:cNvPr id="16" name="Text Placeholder 15">
            <a:extLst>
              <a:ext uri="{FF2B5EF4-FFF2-40B4-BE49-F238E27FC236}">
                <a16:creationId xmlns:a16="http://schemas.microsoft.com/office/drawing/2014/main" xmlns=""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r>
              <a:rPr lang="en-US"/>
              <a:t>Click to edit Master text styles</a:t>
            </a:r>
          </a:p>
          <a:p>
            <a:pPr lvl="1"/>
            <a:r>
              <a:rPr lang="en-US"/>
              <a:t>Second level</a:t>
            </a:r>
          </a:p>
        </p:txBody>
      </p:sp>
      <p:sp>
        <p:nvSpPr>
          <p:cNvPr id="21" name="Content Placeholder 20">
            <a:extLst>
              <a:ext uri="{FF2B5EF4-FFF2-40B4-BE49-F238E27FC236}">
                <a16:creationId xmlns:a16="http://schemas.microsoft.com/office/drawing/2014/main" xmlns=""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a:t>Click to edit Master text styles</a:t>
            </a:r>
          </a:p>
          <a:p>
            <a:pPr marL="0" lvl="1" indent="0" algn="l" defTabSz="914400" rtl="0" eaLnBrk="1" latinLnBrk="0" hangingPunct="1">
              <a:lnSpc>
                <a:spcPct val="100000"/>
              </a:lnSpc>
              <a:spcBef>
                <a:spcPts val="0"/>
              </a:spcBef>
              <a:buFont typeface="Arial"/>
              <a:buNone/>
            </a:pPr>
            <a:r>
              <a:rPr lang="en-US"/>
              <a:t>Second level</a:t>
            </a:r>
          </a:p>
          <a:p>
            <a:pPr marL="0" lvl="2" indent="0" algn="l" defTabSz="914400" rtl="0" eaLnBrk="1" latinLnBrk="0" hangingPunct="1">
              <a:lnSpc>
                <a:spcPct val="100000"/>
              </a:lnSpc>
              <a:spcBef>
                <a:spcPts val="0"/>
              </a:spcBef>
              <a:buFont typeface="Arial"/>
              <a:buNone/>
            </a:pPr>
            <a:r>
              <a:rPr lang="en-US"/>
              <a:t>Third level</a:t>
            </a:r>
          </a:p>
          <a:p>
            <a:pPr marL="0" lvl="3" indent="0" algn="l" defTabSz="914400" rtl="0" eaLnBrk="1" latinLnBrk="0" hangingPunct="1">
              <a:lnSpc>
                <a:spcPct val="100000"/>
              </a:lnSpc>
              <a:spcBef>
                <a:spcPts val="0"/>
              </a:spcBef>
              <a:buFont typeface="Arial"/>
              <a:buNone/>
            </a:pPr>
            <a:r>
              <a:rPr lang="en-US"/>
              <a:t>Fourth level</a:t>
            </a:r>
          </a:p>
          <a:p>
            <a:pPr marL="0" lvl="4" indent="0" algn="l" defTabSz="914400" rtl="0" eaLnBrk="1" latinLnBrk="0" hangingPunct="1">
              <a:lnSpc>
                <a:spcPct val="100000"/>
              </a:lnSpc>
              <a:spcBef>
                <a:spcPts val="0"/>
              </a:spcBef>
              <a:buFont typeface="Arial"/>
              <a:buNone/>
            </a:pPr>
            <a:r>
              <a:rPr lang="en-US"/>
              <a:t>Fifth level</a:t>
            </a:r>
            <a:endParaRPr lang="en-GB" dirty="0"/>
          </a:p>
        </p:txBody>
      </p:sp>
      <p:pic>
        <p:nvPicPr>
          <p:cNvPr id="22" name="Picture 21">
            <a:extLst>
              <a:ext uri="{FF2B5EF4-FFF2-40B4-BE49-F238E27FC236}">
                <a16:creationId xmlns:a16="http://schemas.microsoft.com/office/drawing/2014/main" xmlns="" id="{1DD0F53D-1FF4-844C-9CFA-9D8546D499B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705386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7633CE64-A964-3E46-A3DD-F645847941CD}"/>
              </a:ext>
            </a:extLst>
          </p:cNvPr>
          <p:cNvSpPr/>
          <p:nvPr/>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xmlns="" id="{EDA57134-93E0-C141-B390-3DFCA82BCCD7}"/>
              </a:ext>
            </a:extLst>
          </p:cNvPr>
          <p:cNvGraphicFramePr>
            <a:graphicFrameLocks noGrp="1"/>
          </p:cNvGraphicFramePr>
          <p:nvPr>
            <p:extLst>
              <p:ext uri="{D42A27DB-BD31-4B8C-83A1-F6EECF244321}">
                <p14:modId xmlns:p14="http://schemas.microsoft.com/office/powerpoint/2010/main" val="407212209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xmlns="" val="20000"/>
                    </a:ext>
                  </a:extLst>
                </a:gridCol>
                <a:gridCol w="2787650">
                  <a:extLst>
                    <a:ext uri="{9D8B030D-6E8A-4147-A177-3AD203B41FA5}">
                      <a16:colId xmlns:a16="http://schemas.microsoft.com/office/drawing/2014/main" xmlns="" val="20001"/>
                    </a:ext>
                  </a:extLst>
                </a:gridCol>
                <a:gridCol w="2787650">
                  <a:extLst>
                    <a:ext uri="{9D8B030D-6E8A-4147-A177-3AD203B41FA5}">
                      <a16:colId xmlns:a16="http://schemas.microsoft.com/office/drawing/2014/main" xmlns="" val="20002"/>
                    </a:ext>
                  </a:extLst>
                </a:gridCol>
                <a:gridCol w="2787650">
                  <a:extLst>
                    <a:ext uri="{9D8B030D-6E8A-4147-A177-3AD203B41FA5}">
                      <a16:colId xmlns:a16="http://schemas.microsoft.com/office/drawing/2014/main" xmlns=""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xmlns=""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xmlns="" val="10010"/>
                  </a:ext>
                </a:extLst>
              </a:tr>
            </a:tbl>
          </a:graphicData>
        </a:graphic>
      </p:graphicFrame>
      <p:graphicFrame>
        <p:nvGraphicFramePr>
          <p:cNvPr id="7" name="Table 6">
            <a:extLst>
              <a:ext uri="{FF2B5EF4-FFF2-40B4-BE49-F238E27FC236}">
                <a16:creationId xmlns:a16="http://schemas.microsoft.com/office/drawing/2014/main" xmlns="" id="{5BA0AB86-75A7-554E-9835-D9E30F3233C2}"/>
              </a:ext>
            </a:extLst>
          </p:cNvPr>
          <p:cNvGraphicFramePr>
            <a:graphicFrameLocks noGrp="1"/>
          </p:cNvGraphicFramePr>
          <p:nvPr>
            <p:extLst>
              <p:ext uri="{D42A27DB-BD31-4B8C-83A1-F6EECF244321}">
                <p14:modId xmlns:p14="http://schemas.microsoft.com/office/powerpoint/2010/main" val="151798459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xmlns="" val="20000"/>
                    </a:ext>
                  </a:extLst>
                </a:gridCol>
                <a:gridCol w="7890066">
                  <a:extLst>
                    <a:ext uri="{9D8B030D-6E8A-4147-A177-3AD203B41FA5}">
                      <a16:colId xmlns:a16="http://schemas.microsoft.com/office/drawing/2014/main" xmlns=""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xmlns=""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xmlns="" val="10001"/>
                  </a:ext>
                </a:extLst>
              </a:tr>
            </a:tbl>
          </a:graphicData>
        </a:graphic>
      </p:graphicFrame>
      <p:sp>
        <p:nvSpPr>
          <p:cNvPr id="9" name="Text Placeholder 8">
            <a:extLst>
              <a:ext uri="{FF2B5EF4-FFF2-40B4-BE49-F238E27FC236}">
                <a16:creationId xmlns:a16="http://schemas.microsoft.com/office/drawing/2014/main" xmlns=""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xmlns=""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xmlns=""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r>
              <a:rPr lang="en-US"/>
              <a:t>Click to edit Master text styles</a:t>
            </a:r>
          </a:p>
        </p:txBody>
      </p:sp>
      <p:sp>
        <p:nvSpPr>
          <p:cNvPr id="16" name="Text Placeholder 15">
            <a:extLst>
              <a:ext uri="{FF2B5EF4-FFF2-40B4-BE49-F238E27FC236}">
                <a16:creationId xmlns:a16="http://schemas.microsoft.com/office/drawing/2014/main" xmlns=""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r>
              <a:rPr lang="en-US"/>
              <a:t>Click to edit Master text styles</a:t>
            </a:r>
          </a:p>
          <a:p>
            <a:pPr lvl="1"/>
            <a:r>
              <a:rPr lang="en-US"/>
              <a:t>Second level</a:t>
            </a:r>
          </a:p>
        </p:txBody>
      </p:sp>
      <p:pic>
        <p:nvPicPr>
          <p:cNvPr id="14" name="Picture 13">
            <a:extLst>
              <a:ext uri="{FF2B5EF4-FFF2-40B4-BE49-F238E27FC236}">
                <a16:creationId xmlns:a16="http://schemas.microsoft.com/office/drawing/2014/main" xmlns="" id="{160B6E23-2996-D04A-9DCA-7750F487B58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234379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CA7A3E8-3E3C-9545-B15C-D2AF00F7E362}"/>
              </a:ext>
            </a:extLst>
          </p:cNvPr>
          <p:cNvSpPr/>
          <p:nvPr/>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pic>
        <p:nvPicPr>
          <p:cNvPr id="8" name="Picture 7">
            <a:extLst>
              <a:ext uri="{FF2B5EF4-FFF2-40B4-BE49-F238E27FC236}">
                <a16:creationId xmlns:a16="http://schemas.microsoft.com/office/drawing/2014/main" xmlns="" id="{49137CCF-D866-694A-979D-58389EC37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4273499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4403F0EC-BACB-B74E-A7F5-23CAB3DFDA3B}"/>
              </a:ext>
            </a:extLst>
          </p:cNvPr>
          <p:cNvSpPr/>
          <p:nvPr/>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xmlns="" id="{250FF983-7FE9-084E-894E-ADB137A670D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4286475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396505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26375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1795516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1291533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
        <p:nvSpPr>
          <p:cNvPr id="5" name="Rectangle 4">
            <a:extLst>
              <a:ext uri="{FF2B5EF4-FFF2-40B4-BE49-F238E27FC236}">
                <a16:creationId xmlns:a16="http://schemas.microsoft.com/office/drawing/2014/main" xmlns="" id="{8876AC97-D2AC-5544-AC75-48772668E9AE}"/>
              </a:ext>
            </a:extLst>
          </p:cNvPr>
          <p:cNvSpPr/>
          <p:nvPr/>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pic>
        <p:nvPicPr>
          <p:cNvPr id="6" name="Picture 5">
            <a:extLst>
              <a:ext uri="{FF2B5EF4-FFF2-40B4-BE49-F238E27FC236}">
                <a16:creationId xmlns:a16="http://schemas.microsoft.com/office/drawing/2014/main" xmlns="" id="{E9010007-88C8-0445-A2E0-E6CF50F7D66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41157820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_nologo">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
        <p:nvSpPr>
          <p:cNvPr id="5" name="Rectangle 4">
            <a:extLst>
              <a:ext uri="{FF2B5EF4-FFF2-40B4-BE49-F238E27FC236}">
                <a16:creationId xmlns:a16="http://schemas.microsoft.com/office/drawing/2014/main" xmlns="" id="{8876AC97-D2AC-5544-AC75-48772668E9AE}"/>
              </a:ext>
            </a:extLst>
          </p:cNvPr>
          <p:cNvSpPr/>
          <p:nvPr/>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Tree>
    <p:extLst>
      <p:ext uri="{BB962C8B-B14F-4D97-AF65-F5344CB8AC3E}">
        <p14:creationId xmlns:p14="http://schemas.microsoft.com/office/powerpoint/2010/main" val="2350664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50461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1755055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3537521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A674852C-D813-3D48-B5C5-1BF01FDB3962}" type="datetimeFigureOut">
              <a:rPr lang="en-GB" smtClean="0"/>
              <a:t>18/11/2020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0BC979F2-D4EE-F74A-84BE-71EF83FC2488}" type="slidenum">
              <a:rPr lang="en-GB" smtClean="0"/>
              <a:t>‹#›</a:t>
            </a:fld>
            <a:endParaRPr lang="en-GB"/>
          </a:p>
        </p:txBody>
      </p:sp>
    </p:spTree>
    <p:extLst>
      <p:ext uri="{BB962C8B-B14F-4D97-AF65-F5344CB8AC3E}">
        <p14:creationId xmlns:p14="http://schemas.microsoft.com/office/powerpoint/2010/main" val="145983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386165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xmlns="" id="{CF759675-38B2-4977-A27C-5F3671F58A05}"/>
              </a:ext>
            </a:extLst>
          </p:cNvPr>
          <p:cNvSpPr>
            <a:spLocks noGrp="1"/>
          </p:cNvSpPr>
          <p:nvPr>
            <p:ph type="subTitle" idx="1"/>
          </p:nvPr>
        </p:nvSpPr>
        <p:spPr/>
        <p:txBody>
          <a:bodyPr>
            <a:normAutofit/>
          </a:bodyPr>
          <a:lstStyle/>
          <a:p>
            <a:r>
              <a:rPr lang="en-GB" b="1" dirty="0">
                <a:latin typeface="Muli"/>
              </a:rPr>
              <a:t>National Curriculum Teaching Point:</a:t>
            </a:r>
          </a:p>
          <a:p>
            <a:r>
              <a:rPr lang="en-GB" sz="1800" b="1">
                <a:effectLst/>
                <a:latin typeface="Calibri" panose="020F0502020204030204" pitchFamily="34" charset="0"/>
                <a:ea typeface="Calibri" panose="020F0502020204030204" pitchFamily="34" charset="0"/>
              </a:rPr>
              <a:t>Use </a:t>
            </a:r>
            <a:r>
              <a:rPr lang="en-GB" sz="1800" b="1" dirty="0">
                <a:effectLst/>
                <a:latin typeface="Calibri" panose="020F0502020204030204" pitchFamily="34" charset="0"/>
                <a:ea typeface="Calibri" panose="020F0502020204030204" pitchFamily="34" charset="0"/>
              </a:rPr>
              <a:t>of forms </a:t>
            </a:r>
            <a:r>
              <a:rPr lang="en-GB" sz="1800" b="1" i="1" dirty="0">
                <a:effectLst/>
                <a:latin typeface="Calibri" panose="020F0502020204030204" pitchFamily="34" charset="0"/>
                <a:ea typeface="Calibri" panose="020F0502020204030204" pitchFamily="34" charset="0"/>
              </a:rPr>
              <a:t>a</a:t>
            </a:r>
            <a:r>
              <a:rPr lang="en-GB" sz="1800" b="1" dirty="0">
                <a:effectLst/>
                <a:latin typeface="Calibri" panose="020F0502020204030204" pitchFamily="34" charset="0"/>
                <a:ea typeface="Calibri" panose="020F0502020204030204" pitchFamily="34" charset="0"/>
              </a:rPr>
              <a:t> or </a:t>
            </a:r>
            <a:r>
              <a:rPr lang="en-GB" sz="1800" b="1" i="1" dirty="0">
                <a:effectLst/>
                <a:latin typeface="Calibri" panose="020F0502020204030204" pitchFamily="34" charset="0"/>
                <a:ea typeface="Calibri" panose="020F0502020204030204" pitchFamily="34" charset="0"/>
              </a:rPr>
              <a:t>an </a:t>
            </a:r>
            <a:r>
              <a:rPr lang="en-GB" sz="1800" b="1" dirty="0">
                <a:effectLst/>
                <a:latin typeface="Calibri" panose="020F0502020204030204" pitchFamily="34" charset="0"/>
                <a:ea typeface="Calibri" panose="020F0502020204030204" pitchFamily="34" charset="0"/>
              </a:rPr>
              <a:t>according to whether the next word begins with a consonant or a vowel [for example, </a:t>
            </a:r>
            <a:r>
              <a:rPr lang="en-GB" sz="1800" b="1" u="sng" dirty="0">
                <a:effectLst/>
                <a:latin typeface="Calibri" panose="020F0502020204030204" pitchFamily="34" charset="0"/>
                <a:ea typeface="Calibri" panose="020F0502020204030204" pitchFamily="34" charset="0"/>
              </a:rPr>
              <a:t>a</a:t>
            </a:r>
            <a:r>
              <a:rPr lang="en-GB" sz="1800" b="1" dirty="0">
                <a:effectLst/>
                <a:latin typeface="Calibri" panose="020F0502020204030204" pitchFamily="34" charset="0"/>
                <a:ea typeface="Calibri" panose="020F0502020204030204" pitchFamily="34" charset="0"/>
              </a:rPr>
              <a:t> rock, </a:t>
            </a:r>
            <a:r>
              <a:rPr lang="en-GB" sz="1800" b="1" u="sng" dirty="0">
                <a:effectLst/>
                <a:latin typeface="Calibri" panose="020F0502020204030204" pitchFamily="34" charset="0"/>
                <a:ea typeface="Calibri" panose="020F0502020204030204" pitchFamily="34" charset="0"/>
              </a:rPr>
              <a:t>an</a:t>
            </a:r>
            <a:r>
              <a:rPr lang="en-GB" sz="1800" b="1" dirty="0">
                <a:effectLst/>
                <a:latin typeface="Calibri" panose="020F0502020204030204" pitchFamily="34" charset="0"/>
                <a:ea typeface="Calibri" panose="020F0502020204030204" pitchFamily="34" charset="0"/>
              </a:rPr>
              <a:t> open box]</a:t>
            </a:r>
            <a:endParaRPr lang="en-GB"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xmlns="" id="{E359256C-0C26-462B-A90F-FCF857D631DF}"/>
              </a:ext>
            </a:extLst>
          </p:cNvPr>
          <p:cNvSpPr>
            <a:spLocks noGrp="1"/>
          </p:cNvSpPr>
          <p:nvPr>
            <p:ph type="title"/>
          </p:nvPr>
        </p:nvSpPr>
        <p:spPr/>
        <p:txBody>
          <a:bodyPr>
            <a:normAutofit/>
          </a:bodyPr>
          <a:lstStyle/>
          <a:p>
            <a:r>
              <a:rPr lang="en-GB" dirty="0">
                <a:latin typeface="Muli"/>
                <a:ea typeface="Calibri" panose="020F0502020204030204" pitchFamily="34" charset="0"/>
                <a:cs typeface="Times New Roman" panose="02020603050405020304" pitchFamily="18" charset="0"/>
              </a:rPr>
              <a:t>Use a or an correctly</a:t>
            </a:r>
            <a:endParaRPr lang="en-GB" dirty="0">
              <a:effectLst/>
              <a:latin typeface="Muli"/>
              <a:ea typeface="Calibri" panose="020F0502020204030204" pitchFamily="34" charset="0"/>
              <a:cs typeface="Times New Roman" panose="02020603050405020304" pitchFamily="18" charset="0"/>
            </a:endParaRPr>
          </a:p>
        </p:txBody>
      </p:sp>
      <p:sp>
        <p:nvSpPr>
          <p:cNvPr id="4" name="Text Placeholder 3">
            <a:extLst>
              <a:ext uri="{FF2B5EF4-FFF2-40B4-BE49-F238E27FC236}">
                <a16:creationId xmlns:a16="http://schemas.microsoft.com/office/drawing/2014/main" xmlns="" id="{578AF47F-8F1B-4754-9653-66436CCE851E}"/>
              </a:ext>
            </a:extLst>
          </p:cNvPr>
          <p:cNvSpPr>
            <a:spLocks noGrp="1"/>
          </p:cNvSpPr>
          <p:nvPr>
            <p:ph type="body" sz="quarter" idx="13"/>
          </p:nvPr>
        </p:nvSpPr>
        <p:spPr/>
        <p:txBody>
          <a:bodyPr/>
          <a:lstStyle/>
          <a:p>
            <a:r>
              <a:rPr lang="en-GB" dirty="0"/>
              <a:t>Stage 3 Word 2.2</a:t>
            </a:r>
          </a:p>
        </p:txBody>
      </p:sp>
    </p:spTree>
    <p:extLst>
      <p:ext uri="{BB962C8B-B14F-4D97-AF65-F5344CB8AC3E}">
        <p14:creationId xmlns:p14="http://schemas.microsoft.com/office/powerpoint/2010/main" val="24035962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A2AE4D32-C5B8-49BC-8F9C-85ECD62DFED3}"/>
              </a:ext>
            </a:extLst>
          </p:cNvPr>
          <p:cNvSpPr/>
          <p:nvPr/>
        </p:nvSpPr>
        <p:spPr>
          <a:xfrm>
            <a:off x="873760" y="468124"/>
            <a:ext cx="7112000" cy="929661"/>
          </a:xfrm>
          <a:prstGeom prst="roundRect">
            <a:avLst/>
          </a:prstGeom>
          <a:noFill/>
          <a:ln w="38100">
            <a:solidFill>
              <a:srgbClr val="CC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xmlns="" id="{AFE96336-F726-4601-92D0-6CDFF0EBFA41}"/>
              </a:ext>
            </a:extLst>
          </p:cNvPr>
          <p:cNvSpPr txBox="1"/>
          <p:nvPr/>
        </p:nvSpPr>
        <p:spPr>
          <a:xfrm>
            <a:off x="955040" y="772160"/>
            <a:ext cx="10281920" cy="523220"/>
          </a:xfrm>
          <a:prstGeom prst="rect">
            <a:avLst/>
          </a:prstGeom>
          <a:noFill/>
        </p:spPr>
        <p:txBody>
          <a:bodyPr wrap="square" rtlCol="0">
            <a:spAutoFit/>
          </a:bodyPr>
          <a:lstStyle/>
          <a:p>
            <a:r>
              <a:rPr lang="en-GB" sz="2800" dirty="0">
                <a:latin typeface="OpenDyslexicAlta" panose="00000500000000000000" pitchFamily="50" charset="0"/>
              </a:rPr>
              <a:t>Insert a or an into these sentences.</a:t>
            </a:r>
          </a:p>
        </p:txBody>
      </p:sp>
      <p:sp>
        <p:nvSpPr>
          <p:cNvPr id="10" name="zoo">
            <a:extLst>
              <a:ext uri="{FF2B5EF4-FFF2-40B4-BE49-F238E27FC236}">
                <a16:creationId xmlns:a16="http://schemas.microsoft.com/office/drawing/2014/main" xmlns="" id="{F2919ED3-EAB4-44ED-B181-BB3D2E25318E}"/>
              </a:ext>
            </a:extLst>
          </p:cNvPr>
          <p:cNvSpPr txBox="1"/>
          <p:nvPr/>
        </p:nvSpPr>
        <p:spPr>
          <a:xfrm>
            <a:off x="231581" y="2174240"/>
            <a:ext cx="10569547" cy="523220"/>
          </a:xfrm>
          <a:prstGeom prst="rect">
            <a:avLst/>
          </a:prstGeom>
          <a:noFill/>
        </p:spPr>
        <p:txBody>
          <a:bodyPr wrap="square" rtlCol="0">
            <a:spAutoFit/>
          </a:bodyPr>
          <a:lstStyle/>
          <a:p>
            <a:r>
              <a:rPr lang="en-GB" sz="2800" dirty="0">
                <a:latin typeface="OpenDyslexicAlta" panose="00000500000000000000" pitchFamily="50" charset="0"/>
              </a:rPr>
              <a:t>When we went to the zoo we saw            elephant. </a:t>
            </a:r>
          </a:p>
        </p:txBody>
      </p:sp>
      <p:sp>
        <p:nvSpPr>
          <p:cNvPr id="19" name="shop">
            <a:extLst>
              <a:ext uri="{FF2B5EF4-FFF2-40B4-BE49-F238E27FC236}">
                <a16:creationId xmlns:a16="http://schemas.microsoft.com/office/drawing/2014/main" xmlns="" id="{A8FE780E-F1BE-4E54-A99C-5BB8C8AB78DE}"/>
              </a:ext>
            </a:extLst>
          </p:cNvPr>
          <p:cNvSpPr txBox="1"/>
          <p:nvPr/>
        </p:nvSpPr>
        <p:spPr>
          <a:xfrm>
            <a:off x="88204" y="3429000"/>
            <a:ext cx="10712923" cy="523220"/>
          </a:xfrm>
          <a:prstGeom prst="rect">
            <a:avLst/>
          </a:prstGeom>
          <a:noFill/>
        </p:spPr>
        <p:txBody>
          <a:bodyPr wrap="square" rtlCol="0">
            <a:spAutoFit/>
          </a:bodyPr>
          <a:lstStyle/>
          <a:p>
            <a:r>
              <a:rPr lang="en-GB" sz="2800" dirty="0">
                <a:latin typeface="OpenDyslexicAlta" panose="00000500000000000000" pitchFamily="50" charset="0"/>
              </a:rPr>
              <a:t> Eve went to the shop and bought            toy unicorn.</a:t>
            </a:r>
          </a:p>
        </p:txBody>
      </p:sp>
      <p:sp>
        <p:nvSpPr>
          <p:cNvPr id="9" name="Rectangle: Rounded Corners 8">
            <a:extLst>
              <a:ext uri="{FF2B5EF4-FFF2-40B4-BE49-F238E27FC236}">
                <a16:creationId xmlns:a16="http://schemas.microsoft.com/office/drawing/2014/main" xmlns="" id="{F6EF2D52-43F5-4D25-8C57-48B8CE0B3080}"/>
              </a:ext>
            </a:extLst>
          </p:cNvPr>
          <p:cNvSpPr/>
          <p:nvPr/>
        </p:nvSpPr>
        <p:spPr>
          <a:xfrm>
            <a:off x="6826383" y="1936254"/>
            <a:ext cx="1403219"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an</a:t>
            </a:r>
          </a:p>
        </p:txBody>
      </p:sp>
      <p:sp>
        <p:nvSpPr>
          <p:cNvPr id="13" name="Rectangle: Rounded Corners 12">
            <a:extLst>
              <a:ext uri="{FF2B5EF4-FFF2-40B4-BE49-F238E27FC236}">
                <a16:creationId xmlns:a16="http://schemas.microsoft.com/office/drawing/2014/main" xmlns="" id="{6EE8BFDF-E964-4303-B6B1-8B4628871703}"/>
              </a:ext>
            </a:extLst>
          </p:cNvPr>
          <p:cNvSpPr/>
          <p:nvPr/>
        </p:nvSpPr>
        <p:spPr>
          <a:xfrm>
            <a:off x="6846703" y="3199758"/>
            <a:ext cx="1139058" cy="8768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a:t>
            </a:r>
          </a:p>
        </p:txBody>
      </p:sp>
      <p:sp>
        <p:nvSpPr>
          <p:cNvPr id="29" name="ice cream">
            <a:extLst>
              <a:ext uri="{FF2B5EF4-FFF2-40B4-BE49-F238E27FC236}">
                <a16:creationId xmlns:a16="http://schemas.microsoft.com/office/drawing/2014/main" xmlns="" id="{E6CCF5EC-4D8D-4E53-99AA-75FF9F677F78}"/>
              </a:ext>
            </a:extLst>
          </p:cNvPr>
          <p:cNvSpPr txBox="1"/>
          <p:nvPr/>
        </p:nvSpPr>
        <p:spPr>
          <a:xfrm>
            <a:off x="1055590" y="4579228"/>
            <a:ext cx="9745538" cy="523220"/>
          </a:xfrm>
          <a:prstGeom prst="rect">
            <a:avLst/>
          </a:prstGeom>
          <a:noFill/>
        </p:spPr>
        <p:txBody>
          <a:bodyPr wrap="square" rtlCol="0">
            <a:spAutoFit/>
          </a:bodyPr>
          <a:lstStyle/>
          <a:p>
            <a:r>
              <a:rPr lang="en-GB" sz="2800" dirty="0">
                <a:latin typeface="OpenDyslexicAlta" panose="00000500000000000000" pitchFamily="50" charset="0"/>
              </a:rPr>
              <a:t>         ice cream is a treat on a hot day.</a:t>
            </a:r>
          </a:p>
        </p:txBody>
      </p:sp>
      <p:sp>
        <p:nvSpPr>
          <p:cNvPr id="37" name="Rectangle: Rounded Corners 36">
            <a:extLst>
              <a:ext uri="{FF2B5EF4-FFF2-40B4-BE49-F238E27FC236}">
                <a16:creationId xmlns:a16="http://schemas.microsoft.com/office/drawing/2014/main" xmlns="" id="{94B7EEB3-F9D8-4338-ABE1-A2472E9183D8}"/>
              </a:ext>
            </a:extLst>
          </p:cNvPr>
          <p:cNvSpPr/>
          <p:nvPr/>
        </p:nvSpPr>
        <p:spPr>
          <a:xfrm>
            <a:off x="373822" y="4303648"/>
            <a:ext cx="166125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An</a:t>
            </a:r>
          </a:p>
        </p:txBody>
      </p:sp>
      <p:sp>
        <p:nvSpPr>
          <p:cNvPr id="39" name="hotel">
            <a:extLst>
              <a:ext uri="{FF2B5EF4-FFF2-40B4-BE49-F238E27FC236}">
                <a16:creationId xmlns:a16="http://schemas.microsoft.com/office/drawing/2014/main" xmlns="" id="{D264C093-26CF-41F8-9AC5-7A1D23858F64}"/>
              </a:ext>
            </a:extLst>
          </p:cNvPr>
          <p:cNvSpPr txBox="1"/>
          <p:nvPr/>
        </p:nvSpPr>
        <p:spPr>
          <a:xfrm>
            <a:off x="373822" y="5506078"/>
            <a:ext cx="6758498" cy="523220"/>
          </a:xfrm>
          <a:prstGeom prst="rect">
            <a:avLst/>
          </a:prstGeom>
          <a:noFill/>
        </p:spPr>
        <p:txBody>
          <a:bodyPr wrap="square" rtlCol="0">
            <a:spAutoFit/>
          </a:bodyPr>
          <a:lstStyle/>
          <a:p>
            <a:r>
              <a:rPr lang="en-GB" sz="2800" dirty="0">
                <a:latin typeface="OpenDyslexicAlta" panose="00000500000000000000" pitchFamily="50" charset="0"/>
              </a:rPr>
              <a:t>Ruth stayed in           hotel.  </a:t>
            </a:r>
          </a:p>
        </p:txBody>
      </p:sp>
      <p:sp>
        <p:nvSpPr>
          <p:cNvPr id="43" name="Rectangle: Rounded Corners 42">
            <a:extLst>
              <a:ext uri="{FF2B5EF4-FFF2-40B4-BE49-F238E27FC236}">
                <a16:creationId xmlns:a16="http://schemas.microsoft.com/office/drawing/2014/main" xmlns="" id="{D2EAF343-C438-4385-9404-605C3E020D40}"/>
              </a:ext>
            </a:extLst>
          </p:cNvPr>
          <p:cNvSpPr/>
          <p:nvPr/>
        </p:nvSpPr>
        <p:spPr>
          <a:xfrm>
            <a:off x="3427381" y="5291030"/>
            <a:ext cx="1139058" cy="8768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a:t>
            </a:r>
          </a:p>
        </p:txBody>
      </p:sp>
    </p:spTree>
    <p:extLst>
      <p:ext uri="{BB962C8B-B14F-4D97-AF65-F5344CB8AC3E}">
        <p14:creationId xmlns:p14="http://schemas.microsoft.com/office/powerpoint/2010/main" val="409873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12" restart="whenNotActive" fill="hold" evtFilter="cancelBubble" nodeType="interactiveSeq">
                <p:stCondLst>
                  <p:cond evt="onClick" delay="0">
                    <p:tgtEl>
                      <p:spTgt spid="1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17" restart="whenNotActive" fill="hold" evtFilter="cancelBubble" nodeType="interactiveSeq">
                <p:stCondLst>
                  <p:cond evt="onClick" delay="0">
                    <p:tgtEl>
                      <p:spTgt spid="29"/>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29"/>
                  </p:tgtEl>
                </p:cond>
              </p:nextCondLst>
            </p:seq>
          </p:childTnLst>
        </p:cTn>
      </p:par>
    </p:tnLst>
    <p:bldLst>
      <p:bldP spid="9" grpId="0" animBg="1"/>
      <p:bldP spid="13" grpId="0" animBg="1"/>
      <p:bldP spid="37"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A2AE4D32-C5B8-49BC-8F9C-85ECD62DFED3}"/>
              </a:ext>
            </a:extLst>
          </p:cNvPr>
          <p:cNvSpPr/>
          <p:nvPr/>
        </p:nvSpPr>
        <p:spPr>
          <a:xfrm>
            <a:off x="873760" y="468124"/>
            <a:ext cx="7112000" cy="929661"/>
          </a:xfrm>
          <a:prstGeom prst="roundRect">
            <a:avLst/>
          </a:prstGeom>
          <a:noFill/>
          <a:ln w="38100">
            <a:solidFill>
              <a:srgbClr val="CC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xmlns="" id="{AFE96336-F726-4601-92D0-6CDFF0EBFA41}"/>
              </a:ext>
            </a:extLst>
          </p:cNvPr>
          <p:cNvSpPr txBox="1"/>
          <p:nvPr/>
        </p:nvSpPr>
        <p:spPr>
          <a:xfrm>
            <a:off x="955040" y="772160"/>
            <a:ext cx="10281920" cy="523220"/>
          </a:xfrm>
          <a:prstGeom prst="rect">
            <a:avLst/>
          </a:prstGeom>
          <a:noFill/>
        </p:spPr>
        <p:txBody>
          <a:bodyPr wrap="square" rtlCol="0">
            <a:spAutoFit/>
          </a:bodyPr>
          <a:lstStyle/>
          <a:p>
            <a:r>
              <a:rPr lang="en-GB" sz="2800" dirty="0">
                <a:latin typeface="OpenDyslexicAlta" panose="00000500000000000000" pitchFamily="50" charset="0"/>
              </a:rPr>
              <a:t>Insert a or an into these sentences.</a:t>
            </a:r>
          </a:p>
        </p:txBody>
      </p:sp>
      <p:sp>
        <p:nvSpPr>
          <p:cNvPr id="10" name="zoo">
            <a:extLst>
              <a:ext uri="{FF2B5EF4-FFF2-40B4-BE49-F238E27FC236}">
                <a16:creationId xmlns:a16="http://schemas.microsoft.com/office/drawing/2014/main" xmlns="" id="{F2919ED3-EAB4-44ED-B181-BB3D2E25318E}"/>
              </a:ext>
            </a:extLst>
          </p:cNvPr>
          <p:cNvSpPr txBox="1"/>
          <p:nvPr/>
        </p:nvSpPr>
        <p:spPr>
          <a:xfrm>
            <a:off x="231581" y="2174240"/>
            <a:ext cx="10569547" cy="523220"/>
          </a:xfrm>
          <a:prstGeom prst="rect">
            <a:avLst/>
          </a:prstGeom>
          <a:noFill/>
        </p:spPr>
        <p:txBody>
          <a:bodyPr wrap="square" rtlCol="0">
            <a:spAutoFit/>
          </a:bodyPr>
          <a:lstStyle/>
          <a:p>
            <a:r>
              <a:rPr lang="en-GB" sz="2800" dirty="0">
                <a:latin typeface="OpenDyslexicAlta" panose="00000500000000000000" pitchFamily="50" charset="0"/>
              </a:rPr>
              <a:t>Have you got            brother or sister? </a:t>
            </a:r>
          </a:p>
        </p:txBody>
      </p:sp>
      <p:sp>
        <p:nvSpPr>
          <p:cNvPr id="19" name="shop">
            <a:extLst>
              <a:ext uri="{FF2B5EF4-FFF2-40B4-BE49-F238E27FC236}">
                <a16:creationId xmlns:a16="http://schemas.microsoft.com/office/drawing/2014/main" xmlns="" id="{A8FE780E-F1BE-4E54-A99C-5BB8C8AB78DE}"/>
              </a:ext>
            </a:extLst>
          </p:cNvPr>
          <p:cNvSpPr txBox="1"/>
          <p:nvPr/>
        </p:nvSpPr>
        <p:spPr>
          <a:xfrm>
            <a:off x="231581" y="3429000"/>
            <a:ext cx="10712923" cy="523220"/>
          </a:xfrm>
          <a:prstGeom prst="rect">
            <a:avLst/>
          </a:prstGeom>
          <a:noFill/>
        </p:spPr>
        <p:txBody>
          <a:bodyPr wrap="square" rtlCol="0">
            <a:spAutoFit/>
          </a:bodyPr>
          <a:lstStyle/>
          <a:p>
            <a:r>
              <a:rPr lang="en-GB" sz="2800" dirty="0">
                <a:latin typeface="OpenDyslexicAlta" panose="00000500000000000000" pitchFamily="50" charset="0"/>
              </a:rPr>
              <a:t>It took              hour to drive to the seaside.</a:t>
            </a:r>
          </a:p>
        </p:txBody>
      </p:sp>
      <p:sp>
        <p:nvSpPr>
          <p:cNvPr id="9" name="Rectangle: Rounded Corners 8">
            <a:extLst>
              <a:ext uri="{FF2B5EF4-FFF2-40B4-BE49-F238E27FC236}">
                <a16:creationId xmlns:a16="http://schemas.microsoft.com/office/drawing/2014/main" xmlns="" id="{F6EF2D52-43F5-4D25-8C57-48B8CE0B3080}"/>
              </a:ext>
            </a:extLst>
          </p:cNvPr>
          <p:cNvSpPr/>
          <p:nvPr/>
        </p:nvSpPr>
        <p:spPr>
          <a:xfrm>
            <a:off x="3145973" y="1961638"/>
            <a:ext cx="1139059" cy="9296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a:t>
            </a:r>
          </a:p>
        </p:txBody>
      </p:sp>
      <p:sp>
        <p:nvSpPr>
          <p:cNvPr id="13" name="Rectangle: Rounded Corners 12">
            <a:extLst>
              <a:ext uri="{FF2B5EF4-FFF2-40B4-BE49-F238E27FC236}">
                <a16:creationId xmlns:a16="http://schemas.microsoft.com/office/drawing/2014/main" xmlns="" id="{6EE8BFDF-E964-4303-B6B1-8B4628871703}"/>
              </a:ext>
            </a:extLst>
          </p:cNvPr>
          <p:cNvSpPr/>
          <p:nvPr/>
        </p:nvSpPr>
        <p:spPr>
          <a:xfrm>
            <a:off x="1824036" y="3204803"/>
            <a:ext cx="1321937" cy="8768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an</a:t>
            </a:r>
          </a:p>
        </p:txBody>
      </p:sp>
      <p:sp>
        <p:nvSpPr>
          <p:cNvPr id="29" name="ice cream">
            <a:extLst>
              <a:ext uri="{FF2B5EF4-FFF2-40B4-BE49-F238E27FC236}">
                <a16:creationId xmlns:a16="http://schemas.microsoft.com/office/drawing/2014/main" xmlns="" id="{E6CCF5EC-4D8D-4E53-99AA-75FF9F677F78}"/>
              </a:ext>
            </a:extLst>
          </p:cNvPr>
          <p:cNvSpPr txBox="1"/>
          <p:nvPr/>
        </p:nvSpPr>
        <p:spPr>
          <a:xfrm>
            <a:off x="373822" y="4579228"/>
            <a:ext cx="11444356" cy="523220"/>
          </a:xfrm>
          <a:prstGeom prst="rect">
            <a:avLst/>
          </a:prstGeom>
          <a:noFill/>
        </p:spPr>
        <p:txBody>
          <a:bodyPr wrap="square" rtlCol="0">
            <a:spAutoFit/>
          </a:bodyPr>
          <a:lstStyle/>
          <a:p>
            <a:r>
              <a:rPr lang="en-GB" sz="2800" dirty="0">
                <a:latin typeface="OpenDyslexicAlta" panose="00000500000000000000" pitchFamily="50" charset="0"/>
              </a:rPr>
              <a:t>I need             umbrella today because it is raining.</a:t>
            </a:r>
          </a:p>
        </p:txBody>
      </p:sp>
      <p:sp>
        <p:nvSpPr>
          <p:cNvPr id="37" name="Rectangle: Rounded Corners 36">
            <a:extLst>
              <a:ext uri="{FF2B5EF4-FFF2-40B4-BE49-F238E27FC236}">
                <a16:creationId xmlns:a16="http://schemas.microsoft.com/office/drawing/2014/main" xmlns="" id="{94B7EEB3-F9D8-4338-ABE1-A2472E9183D8}"/>
              </a:ext>
            </a:extLst>
          </p:cNvPr>
          <p:cNvSpPr/>
          <p:nvPr/>
        </p:nvSpPr>
        <p:spPr>
          <a:xfrm>
            <a:off x="1766131" y="4338424"/>
            <a:ext cx="1379842" cy="8768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an</a:t>
            </a:r>
          </a:p>
        </p:txBody>
      </p:sp>
      <p:sp>
        <p:nvSpPr>
          <p:cNvPr id="39" name="hotel">
            <a:extLst>
              <a:ext uri="{FF2B5EF4-FFF2-40B4-BE49-F238E27FC236}">
                <a16:creationId xmlns:a16="http://schemas.microsoft.com/office/drawing/2014/main" xmlns="" id="{D264C093-26CF-41F8-9AC5-7A1D23858F64}"/>
              </a:ext>
            </a:extLst>
          </p:cNvPr>
          <p:cNvSpPr txBox="1"/>
          <p:nvPr/>
        </p:nvSpPr>
        <p:spPr>
          <a:xfrm>
            <a:off x="373822" y="5506078"/>
            <a:ext cx="11818178" cy="523220"/>
          </a:xfrm>
          <a:prstGeom prst="rect">
            <a:avLst/>
          </a:prstGeom>
          <a:noFill/>
        </p:spPr>
        <p:txBody>
          <a:bodyPr wrap="square" rtlCol="0">
            <a:spAutoFit/>
          </a:bodyPr>
          <a:lstStyle/>
          <a:p>
            <a:r>
              <a:rPr lang="en-GB" sz="2800" dirty="0">
                <a:latin typeface="OpenDyslexicAlta" panose="00000500000000000000" pitchFamily="50" charset="0"/>
              </a:rPr>
              <a:t>James would like to learn how to ride           horse.  </a:t>
            </a:r>
          </a:p>
        </p:txBody>
      </p:sp>
      <p:sp>
        <p:nvSpPr>
          <p:cNvPr id="43" name="Rectangle: Rounded Corners 42">
            <a:extLst>
              <a:ext uri="{FF2B5EF4-FFF2-40B4-BE49-F238E27FC236}">
                <a16:creationId xmlns:a16="http://schemas.microsoft.com/office/drawing/2014/main" xmlns="" id="{D2EAF343-C438-4385-9404-605C3E020D40}"/>
              </a:ext>
            </a:extLst>
          </p:cNvPr>
          <p:cNvSpPr/>
          <p:nvPr/>
        </p:nvSpPr>
        <p:spPr>
          <a:xfrm>
            <a:off x="7788692" y="5252824"/>
            <a:ext cx="1139058" cy="8768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chemeClr val="tx1"/>
                </a:solidFill>
                <a:latin typeface="OpenDyslexicAlta" panose="00000500000000000000" pitchFamily="50" charset="0"/>
              </a:rPr>
              <a:t>a</a:t>
            </a:r>
          </a:p>
        </p:txBody>
      </p:sp>
    </p:spTree>
    <p:extLst>
      <p:ext uri="{BB962C8B-B14F-4D97-AF65-F5344CB8AC3E}">
        <p14:creationId xmlns:p14="http://schemas.microsoft.com/office/powerpoint/2010/main" val="336581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12" restart="whenNotActive" fill="hold" evtFilter="cancelBubble" nodeType="interactiveSeq">
                <p:stCondLst>
                  <p:cond evt="onClick" delay="0">
                    <p:tgtEl>
                      <p:spTgt spid="1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17" restart="whenNotActive" fill="hold" evtFilter="cancelBubble" nodeType="interactiveSeq">
                <p:stCondLst>
                  <p:cond evt="onClick" delay="0">
                    <p:tgtEl>
                      <p:spTgt spid="29"/>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29"/>
                  </p:tgtEl>
                </p:cond>
              </p:nextCondLst>
            </p:seq>
          </p:childTnLst>
        </p:cTn>
      </p:par>
    </p:tnLst>
    <p:bldLst>
      <p:bldP spid="9" grpId="0" animBg="1"/>
      <p:bldP spid="13" grpId="0" animBg="1"/>
      <p:bldP spid="37" grpId="0" animBg="1"/>
      <p:bldP spid="4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A17F2A31-2B92-4192-81A9-AE18CA25DD79}"/>
              </a:ext>
            </a:extLst>
          </p:cNvPr>
          <p:cNvSpPr/>
          <p:nvPr/>
        </p:nvSpPr>
        <p:spPr>
          <a:xfrm>
            <a:off x="426720" y="2033310"/>
            <a:ext cx="566928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James stroked a dog.</a:t>
            </a:r>
          </a:p>
        </p:txBody>
      </p:sp>
      <p:sp>
        <p:nvSpPr>
          <p:cNvPr id="11" name="Ahmed wrong">
            <a:extLst>
              <a:ext uri="{FF2B5EF4-FFF2-40B4-BE49-F238E27FC236}">
                <a16:creationId xmlns:a16="http://schemas.microsoft.com/office/drawing/2014/main" xmlns="" id="{AFF2B285-C7C0-4870-8FD3-7C49C658B85B}"/>
              </a:ext>
            </a:extLst>
          </p:cNvPr>
          <p:cNvSpPr/>
          <p:nvPr/>
        </p:nvSpPr>
        <p:spPr>
          <a:xfrm>
            <a:off x="426720" y="4276984"/>
            <a:ext cx="1011936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Ahmed cried as he chopped a onion.</a:t>
            </a:r>
          </a:p>
        </p:txBody>
      </p:sp>
      <p:sp>
        <p:nvSpPr>
          <p:cNvPr id="9" name="Rectangle: Rounded Corners 8">
            <a:extLst>
              <a:ext uri="{FF2B5EF4-FFF2-40B4-BE49-F238E27FC236}">
                <a16:creationId xmlns:a16="http://schemas.microsoft.com/office/drawing/2014/main" xmlns="" id="{A0BC1CD4-A611-4714-B121-E1A230D7CF17}"/>
              </a:ext>
            </a:extLst>
          </p:cNvPr>
          <p:cNvSpPr/>
          <p:nvPr/>
        </p:nvSpPr>
        <p:spPr>
          <a:xfrm>
            <a:off x="426720" y="3149600"/>
            <a:ext cx="1011936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A avalanche fell down the cliff face.</a:t>
            </a:r>
          </a:p>
        </p:txBody>
      </p:sp>
      <p:grpSp>
        <p:nvGrpSpPr>
          <p:cNvPr id="6" name="Group 5">
            <a:extLst>
              <a:ext uri="{FF2B5EF4-FFF2-40B4-BE49-F238E27FC236}">
                <a16:creationId xmlns:a16="http://schemas.microsoft.com/office/drawing/2014/main" xmlns="" id="{4B1440DF-58F2-4966-95FC-D6626D5DE8A0}"/>
              </a:ext>
            </a:extLst>
          </p:cNvPr>
          <p:cNvGrpSpPr/>
          <p:nvPr/>
        </p:nvGrpSpPr>
        <p:grpSpPr>
          <a:xfrm>
            <a:off x="1239520" y="468124"/>
            <a:ext cx="10363200" cy="1258143"/>
            <a:chOff x="873760" y="468124"/>
            <a:chExt cx="10363200" cy="1258143"/>
          </a:xfrm>
        </p:grpSpPr>
        <p:sp>
          <p:nvSpPr>
            <p:cNvPr id="3" name="Rectangle: Rounded Corners 2">
              <a:extLst>
                <a:ext uri="{FF2B5EF4-FFF2-40B4-BE49-F238E27FC236}">
                  <a16:creationId xmlns:a16="http://schemas.microsoft.com/office/drawing/2014/main" xmlns="" id="{598779F9-0882-4313-8994-6DF3355C8140}"/>
                </a:ext>
              </a:extLst>
            </p:cNvPr>
            <p:cNvSpPr/>
            <p:nvPr/>
          </p:nvSpPr>
          <p:spPr>
            <a:xfrm>
              <a:off x="873760" y="468124"/>
              <a:ext cx="9834880" cy="1258143"/>
            </a:xfrm>
            <a:prstGeom prst="roundRect">
              <a:avLst/>
            </a:prstGeom>
            <a:noFill/>
            <a:ln w="38100">
              <a:solidFill>
                <a:srgbClr val="CC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xmlns="" id="{81D8D746-8255-469C-8090-52EC5D639814}"/>
                </a:ext>
              </a:extLst>
            </p:cNvPr>
            <p:cNvSpPr txBox="1"/>
            <p:nvPr/>
          </p:nvSpPr>
          <p:spPr>
            <a:xfrm>
              <a:off x="955040" y="772160"/>
              <a:ext cx="10281920" cy="954107"/>
            </a:xfrm>
            <a:prstGeom prst="rect">
              <a:avLst/>
            </a:prstGeom>
            <a:noFill/>
          </p:spPr>
          <p:txBody>
            <a:bodyPr wrap="square" rtlCol="0">
              <a:spAutoFit/>
            </a:bodyPr>
            <a:lstStyle/>
            <a:p>
              <a:r>
                <a:rPr lang="en-GB" sz="2800" dirty="0">
                  <a:latin typeface="OpenDyslexicAlta" panose="00000500000000000000" pitchFamily="50" charset="0"/>
                </a:rPr>
                <a:t>Has a/an been used correctly in these sentences?  How do you know?</a:t>
              </a:r>
            </a:p>
          </p:txBody>
        </p:sp>
      </p:grpSp>
      <p:sp>
        <p:nvSpPr>
          <p:cNvPr id="13" name="hour correct">
            <a:extLst>
              <a:ext uri="{FF2B5EF4-FFF2-40B4-BE49-F238E27FC236}">
                <a16:creationId xmlns:a16="http://schemas.microsoft.com/office/drawing/2014/main" xmlns="" id="{225C3699-F94D-4302-BA6E-879834CE9AE8}"/>
              </a:ext>
            </a:extLst>
          </p:cNvPr>
          <p:cNvSpPr/>
          <p:nvPr/>
        </p:nvSpPr>
        <p:spPr>
          <a:xfrm>
            <a:off x="487680" y="5361860"/>
            <a:ext cx="1005840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It took me an hour to do my homework.</a:t>
            </a:r>
          </a:p>
        </p:txBody>
      </p:sp>
      <p:sp>
        <p:nvSpPr>
          <p:cNvPr id="8" name="Rectangle: Rounded Corners 7">
            <a:extLst>
              <a:ext uri="{FF2B5EF4-FFF2-40B4-BE49-F238E27FC236}">
                <a16:creationId xmlns:a16="http://schemas.microsoft.com/office/drawing/2014/main" xmlns="" id="{7E91A7BE-9F30-4E9F-9988-7CDB6B1C6E6F}"/>
              </a:ext>
            </a:extLst>
          </p:cNvPr>
          <p:cNvSpPr/>
          <p:nvPr/>
        </p:nvSpPr>
        <p:spPr>
          <a:xfrm>
            <a:off x="426720" y="3149600"/>
            <a:ext cx="1011936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rgbClr val="FF0000"/>
                </a:solidFill>
                <a:latin typeface="OpenDyslexicAlta" panose="00000500000000000000" pitchFamily="50" charset="0"/>
              </a:rPr>
              <a:t>An</a:t>
            </a:r>
            <a:r>
              <a:rPr lang="en-GB" sz="3600" dirty="0">
                <a:solidFill>
                  <a:schemeClr val="tx1"/>
                </a:solidFill>
                <a:latin typeface="OpenDyslexicAlta" panose="00000500000000000000" pitchFamily="50" charset="0"/>
              </a:rPr>
              <a:t> avalanche fell down the cliff face.</a:t>
            </a:r>
          </a:p>
        </p:txBody>
      </p:sp>
      <p:sp>
        <p:nvSpPr>
          <p:cNvPr id="10" name="Rectangle: Rounded Corners 9">
            <a:extLst>
              <a:ext uri="{FF2B5EF4-FFF2-40B4-BE49-F238E27FC236}">
                <a16:creationId xmlns:a16="http://schemas.microsoft.com/office/drawing/2014/main" xmlns="" id="{E45FAB0C-8556-469A-85A4-C2781DAFDCF8}"/>
              </a:ext>
            </a:extLst>
          </p:cNvPr>
          <p:cNvSpPr/>
          <p:nvPr/>
        </p:nvSpPr>
        <p:spPr>
          <a:xfrm>
            <a:off x="426720" y="4265890"/>
            <a:ext cx="1011936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Ahmed cried as he chopped </a:t>
            </a:r>
            <a:r>
              <a:rPr lang="en-GB" sz="3600" dirty="0">
                <a:solidFill>
                  <a:srgbClr val="FF0000"/>
                </a:solidFill>
                <a:latin typeface="OpenDyslexicAlta" panose="00000500000000000000" pitchFamily="50" charset="0"/>
              </a:rPr>
              <a:t>an</a:t>
            </a:r>
            <a:r>
              <a:rPr lang="en-GB" sz="3600" dirty="0">
                <a:solidFill>
                  <a:schemeClr val="tx1"/>
                </a:solidFill>
                <a:latin typeface="OpenDyslexicAlta" panose="00000500000000000000" pitchFamily="50" charset="0"/>
              </a:rPr>
              <a:t> onion.</a:t>
            </a:r>
          </a:p>
        </p:txBody>
      </p:sp>
      <p:sp>
        <p:nvSpPr>
          <p:cNvPr id="17" name="Rectangle: Rounded Corners 16">
            <a:extLst>
              <a:ext uri="{FF2B5EF4-FFF2-40B4-BE49-F238E27FC236}">
                <a16:creationId xmlns:a16="http://schemas.microsoft.com/office/drawing/2014/main" xmlns="" id="{C3C50BAA-F927-44E0-AA14-20E7EC79AC69}"/>
              </a:ext>
            </a:extLst>
          </p:cNvPr>
          <p:cNvSpPr/>
          <p:nvPr/>
        </p:nvSpPr>
        <p:spPr>
          <a:xfrm>
            <a:off x="426720" y="2033310"/>
            <a:ext cx="566928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James stroked </a:t>
            </a:r>
            <a:r>
              <a:rPr lang="en-GB" sz="3600" dirty="0">
                <a:solidFill>
                  <a:srgbClr val="00B050"/>
                </a:solidFill>
                <a:latin typeface="OpenDyslexicAlta" panose="00000500000000000000" pitchFamily="50" charset="0"/>
              </a:rPr>
              <a:t>a</a:t>
            </a:r>
            <a:r>
              <a:rPr lang="en-GB" sz="3600" dirty="0">
                <a:solidFill>
                  <a:schemeClr val="tx1"/>
                </a:solidFill>
                <a:latin typeface="OpenDyslexicAlta" panose="00000500000000000000" pitchFamily="50" charset="0"/>
              </a:rPr>
              <a:t> dog.</a:t>
            </a:r>
          </a:p>
        </p:txBody>
      </p:sp>
      <p:sp>
        <p:nvSpPr>
          <p:cNvPr id="19" name="Rectangle: Rounded Corners 18">
            <a:extLst>
              <a:ext uri="{FF2B5EF4-FFF2-40B4-BE49-F238E27FC236}">
                <a16:creationId xmlns:a16="http://schemas.microsoft.com/office/drawing/2014/main" xmlns="" id="{E26A8CC8-CD3F-4439-AEAD-C3517873E2CE}"/>
              </a:ext>
            </a:extLst>
          </p:cNvPr>
          <p:cNvSpPr/>
          <p:nvPr/>
        </p:nvSpPr>
        <p:spPr>
          <a:xfrm>
            <a:off x="487680" y="5387476"/>
            <a:ext cx="10058400" cy="10679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It took me </a:t>
            </a:r>
            <a:r>
              <a:rPr lang="en-GB" sz="3600" dirty="0">
                <a:solidFill>
                  <a:srgbClr val="00B050"/>
                </a:solidFill>
                <a:latin typeface="OpenDyslexicAlta" panose="00000500000000000000" pitchFamily="50" charset="0"/>
              </a:rPr>
              <a:t>an</a:t>
            </a:r>
            <a:r>
              <a:rPr lang="en-GB" sz="3600" dirty="0">
                <a:solidFill>
                  <a:schemeClr val="tx1"/>
                </a:solidFill>
                <a:latin typeface="OpenDyslexicAlta" panose="00000500000000000000" pitchFamily="50" charset="0"/>
              </a:rPr>
              <a:t> hour to do my homework.</a:t>
            </a:r>
          </a:p>
        </p:txBody>
      </p:sp>
    </p:spTree>
    <p:extLst>
      <p:ext uri="{BB962C8B-B14F-4D97-AF65-F5344CB8AC3E}">
        <p14:creationId xmlns:p14="http://schemas.microsoft.com/office/powerpoint/2010/main" val="27245405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9"/>
                  </p:tgtEl>
                </p:cond>
              </p:nextCondLst>
            </p:seq>
            <p:seq concurrent="1" nextAc="seek">
              <p:cTn id="10" restart="whenNotActive" fill="hold" evtFilter="cancelBubble" nodeType="interactiveSeq">
                <p:stCondLst>
                  <p:cond evt="onClick" delay="0">
                    <p:tgtEl>
                      <p:spTgt spid="11"/>
                    </p:tgtEl>
                  </p:cond>
                </p:stCondLst>
                <p:endSync evt="end" delay="0">
                  <p:rtn val="all"/>
                </p:endSync>
                <p:childTnLst>
                  <p:par>
                    <p:cTn id="11" fill="hold">
                      <p:stCondLst>
                        <p:cond delay="0"/>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13"/>
                    </p:tgtEl>
                  </p:cond>
                </p:stCondLst>
                <p:endSync evt="end" delay="0">
                  <p:rtn val="all"/>
                </p:endSync>
                <p:childTnLst>
                  <p:par>
                    <p:cTn id="27" fill="hold">
                      <p:stCondLst>
                        <p:cond delay="0"/>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8" grpId="0" animBg="1"/>
      <p:bldP spid="10" grpId="0" animBg="1"/>
      <p:bldP spid="17"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A17F2A31-2B92-4192-81A9-AE18CA25DD79}"/>
              </a:ext>
            </a:extLst>
          </p:cNvPr>
          <p:cNvSpPr/>
          <p:nvPr/>
        </p:nvSpPr>
        <p:spPr>
          <a:xfrm>
            <a:off x="426720" y="2033310"/>
            <a:ext cx="786384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 had an apple for my snack.</a:t>
            </a:r>
          </a:p>
        </p:txBody>
      </p:sp>
      <p:sp>
        <p:nvSpPr>
          <p:cNvPr id="11" name="Ahmed wrong">
            <a:extLst>
              <a:ext uri="{FF2B5EF4-FFF2-40B4-BE49-F238E27FC236}">
                <a16:creationId xmlns:a16="http://schemas.microsoft.com/office/drawing/2014/main" xmlns="" id="{AFF2B285-C7C0-4870-8FD3-7C49C658B85B}"/>
              </a:ext>
            </a:extLst>
          </p:cNvPr>
          <p:cNvSpPr/>
          <p:nvPr/>
        </p:nvSpPr>
        <p:spPr>
          <a:xfrm>
            <a:off x="426720" y="4276984"/>
            <a:ext cx="892048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 want to see an giraffe at the zoo.</a:t>
            </a:r>
          </a:p>
        </p:txBody>
      </p:sp>
      <p:sp>
        <p:nvSpPr>
          <p:cNvPr id="9" name="Rectangle: Rounded Corners 8">
            <a:extLst>
              <a:ext uri="{FF2B5EF4-FFF2-40B4-BE49-F238E27FC236}">
                <a16:creationId xmlns:a16="http://schemas.microsoft.com/office/drawing/2014/main" xmlns="" id="{A0BC1CD4-A611-4714-B121-E1A230D7CF17}"/>
              </a:ext>
            </a:extLst>
          </p:cNvPr>
          <p:cNvSpPr/>
          <p:nvPr/>
        </p:nvSpPr>
        <p:spPr>
          <a:xfrm>
            <a:off x="426720" y="3149600"/>
            <a:ext cx="786384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It was a easy book to read.</a:t>
            </a:r>
          </a:p>
        </p:txBody>
      </p:sp>
      <p:grpSp>
        <p:nvGrpSpPr>
          <p:cNvPr id="6" name="Group 5">
            <a:extLst>
              <a:ext uri="{FF2B5EF4-FFF2-40B4-BE49-F238E27FC236}">
                <a16:creationId xmlns:a16="http://schemas.microsoft.com/office/drawing/2014/main" xmlns="" id="{4B1440DF-58F2-4966-95FC-D6626D5DE8A0}"/>
              </a:ext>
            </a:extLst>
          </p:cNvPr>
          <p:cNvGrpSpPr/>
          <p:nvPr/>
        </p:nvGrpSpPr>
        <p:grpSpPr>
          <a:xfrm>
            <a:off x="1239520" y="468124"/>
            <a:ext cx="10363200" cy="1258143"/>
            <a:chOff x="873760" y="468124"/>
            <a:chExt cx="10363200" cy="1258143"/>
          </a:xfrm>
        </p:grpSpPr>
        <p:sp>
          <p:nvSpPr>
            <p:cNvPr id="3" name="Rectangle: Rounded Corners 2">
              <a:extLst>
                <a:ext uri="{FF2B5EF4-FFF2-40B4-BE49-F238E27FC236}">
                  <a16:creationId xmlns:a16="http://schemas.microsoft.com/office/drawing/2014/main" xmlns="" id="{598779F9-0882-4313-8994-6DF3355C8140}"/>
                </a:ext>
              </a:extLst>
            </p:cNvPr>
            <p:cNvSpPr/>
            <p:nvPr/>
          </p:nvSpPr>
          <p:spPr>
            <a:xfrm>
              <a:off x="873760" y="468124"/>
              <a:ext cx="9834880" cy="1258143"/>
            </a:xfrm>
            <a:prstGeom prst="roundRect">
              <a:avLst/>
            </a:prstGeom>
            <a:noFill/>
            <a:ln w="38100">
              <a:solidFill>
                <a:srgbClr val="CC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xmlns="" id="{81D8D746-8255-469C-8090-52EC5D639814}"/>
                </a:ext>
              </a:extLst>
            </p:cNvPr>
            <p:cNvSpPr txBox="1"/>
            <p:nvPr/>
          </p:nvSpPr>
          <p:spPr>
            <a:xfrm>
              <a:off x="955040" y="772160"/>
              <a:ext cx="10281920" cy="954107"/>
            </a:xfrm>
            <a:prstGeom prst="rect">
              <a:avLst/>
            </a:prstGeom>
            <a:noFill/>
          </p:spPr>
          <p:txBody>
            <a:bodyPr wrap="square" rtlCol="0">
              <a:spAutoFit/>
            </a:bodyPr>
            <a:lstStyle/>
            <a:p>
              <a:r>
                <a:rPr lang="en-GB" sz="2800" dirty="0">
                  <a:latin typeface="OpenDyslexicAlta" panose="00000500000000000000" pitchFamily="50" charset="0"/>
                </a:rPr>
                <a:t>Has a/an been used correctly in these sentences?  How do you know?</a:t>
              </a:r>
            </a:p>
          </p:txBody>
        </p:sp>
      </p:grpSp>
      <p:sp>
        <p:nvSpPr>
          <p:cNvPr id="13" name="hour correct">
            <a:extLst>
              <a:ext uri="{FF2B5EF4-FFF2-40B4-BE49-F238E27FC236}">
                <a16:creationId xmlns:a16="http://schemas.microsoft.com/office/drawing/2014/main" xmlns="" id="{225C3699-F94D-4302-BA6E-879834CE9AE8}"/>
              </a:ext>
            </a:extLst>
          </p:cNvPr>
          <p:cNvSpPr/>
          <p:nvPr/>
        </p:nvSpPr>
        <p:spPr>
          <a:xfrm>
            <a:off x="487680" y="5361860"/>
            <a:ext cx="1125728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Eve put a pencil case and book in her bag.</a:t>
            </a:r>
          </a:p>
        </p:txBody>
      </p:sp>
      <p:sp>
        <p:nvSpPr>
          <p:cNvPr id="8" name="Rectangle: Rounded Corners 7">
            <a:extLst>
              <a:ext uri="{FF2B5EF4-FFF2-40B4-BE49-F238E27FC236}">
                <a16:creationId xmlns:a16="http://schemas.microsoft.com/office/drawing/2014/main" xmlns="" id="{7E91A7BE-9F30-4E9F-9988-7CDB6B1C6E6F}"/>
              </a:ext>
            </a:extLst>
          </p:cNvPr>
          <p:cNvSpPr/>
          <p:nvPr/>
        </p:nvSpPr>
        <p:spPr>
          <a:xfrm>
            <a:off x="447040" y="3149600"/>
            <a:ext cx="784352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It was </a:t>
            </a:r>
            <a:r>
              <a:rPr lang="en-GB" sz="3600" dirty="0">
                <a:solidFill>
                  <a:srgbClr val="FF0000"/>
                </a:solidFill>
                <a:latin typeface="OpenDyslexicAlta" panose="00000500000000000000" pitchFamily="50" charset="0"/>
              </a:rPr>
              <a:t>an</a:t>
            </a:r>
            <a:r>
              <a:rPr lang="en-GB" sz="3600" dirty="0">
                <a:solidFill>
                  <a:schemeClr val="tx1"/>
                </a:solidFill>
                <a:latin typeface="OpenDyslexicAlta" panose="00000500000000000000" pitchFamily="50" charset="0"/>
              </a:rPr>
              <a:t> easy book to read.</a:t>
            </a:r>
          </a:p>
        </p:txBody>
      </p:sp>
      <p:sp>
        <p:nvSpPr>
          <p:cNvPr id="10" name="Rectangle: Rounded Corners 9">
            <a:extLst>
              <a:ext uri="{FF2B5EF4-FFF2-40B4-BE49-F238E27FC236}">
                <a16:creationId xmlns:a16="http://schemas.microsoft.com/office/drawing/2014/main" xmlns="" id="{E45FAB0C-8556-469A-85A4-C2781DAFDCF8}"/>
              </a:ext>
            </a:extLst>
          </p:cNvPr>
          <p:cNvSpPr/>
          <p:nvPr/>
        </p:nvSpPr>
        <p:spPr>
          <a:xfrm>
            <a:off x="457200" y="4234476"/>
            <a:ext cx="8890000" cy="9966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 want to see </a:t>
            </a:r>
            <a:r>
              <a:rPr lang="en-GB" sz="3600" dirty="0">
                <a:solidFill>
                  <a:srgbClr val="FF0000"/>
                </a:solidFill>
                <a:latin typeface="OpenDyslexicAlta" panose="00000500000000000000" pitchFamily="50" charset="0"/>
              </a:rPr>
              <a:t>a</a:t>
            </a:r>
            <a:r>
              <a:rPr lang="en-GB" sz="3600" dirty="0">
                <a:solidFill>
                  <a:schemeClr val="tx1"/>
                </a:solidFill>
                <a:latin typeface="OpenDyslexicAlta" panose="00000500000000000000" pitchFamily="50" charset="0"/>
              </a:rPr>
              <a:t> giraffe at the zoo.</a:t>
            </a:r>
          </a:p>
        </p:txBody>
      </p:sp>
      <p:sp>
        <p:nvSpPr>
          <p:cNvPr id="17" name="Rectangle: Rounded Corners 16">
            <a:extLst>
              <a:ext uri="{FF2B5EF4-FFF2-40B4-BE49-F238E27FC236}">
                <a16:creationId xmlns:a16="http://schemas.microsoft.com/office/drawing/2014/main" xmlns="" id="{C3C50BAA-F927-44E0-AA14-20E7EC79AC69}"/>
              </a:ext>
            </a:extLst>
          </p:cNvPr>
          <p:cNvSpPr/>
          <p:nvPr/>
        </p:nvSpPr>
        <p:spPr>
          <a:xfrm>
            <a:off x="426720" y="2033309"/>
            <a:ext cx="786384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I had </a:t>
            </a:r>
            <a:r>
              <a:rPr lang="en-GB" sz="3600" dirty="0">
                <a:solidFill>
                  <a:srgbClr val="00B050"/>
                </a:solidFill>
                <a:latin typeface="OpenDyslexicAlta" panose="00000500000000000000" pitchFamily="50" charset="0"/>
              </a:rPr>
              <a:t>an</a:t>
            </a:r>
            <a:r>
              <a:rPr lang="en-GB" sz="3600" dirty="0">
                <a:solidFill>
                  <a:schemeClr val="tx1"/>
                </a:solidFill>
                <a:latin typeface="OpenDyslexicAlta" panose="00000500000000000000" pitchFamily="50" charset="0"/>
              </a:rPr>
              <a:t> apple for my snack.</a:t>
            </a:r>
          </a:p>
        </p:txBody>
      </p:sp>
      <p:sp>
        <p:nvSpPr>
          <p:cNvPr id="19" name="Rectangle: Rounded Corners 18">
            <a:extLst>
              <a:ext uri="{FF2B5EF4-FFF2-40B4-BE49-F238E27FC236}">
                <a16:creationId xmlns:a16="http://schemas.microsoft.com/office/drawing/2014/main" xmlns="" id="{E26A8CC8-CD3F-4439-AEAD-C3517873E2CE}"/>
              </a:ext>
            </a:extLst>
          </p:cNvPr>
          <p:cNvSpPr/>
          <p:nvPr/>
        </p:nvSpPr>
        <p:spPr>
          <a:xfrm>
            <a:off x="472440" y="5361860"/>
            <a:ext cx="11272520" cy="9541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dirty="0">
                <a:solidFill>
                  <a:schemeClr val="tx1"/>
                </a:solidFill>
                <a:latin typeface="OpenDyslexicAlta" panose="00000500000000000000" pitchFamily="50" charset="0"/>
              </a:rPr>
              <a:t>Eve put </a:t>
            </a:r>
            <a:r>
              <a:rPr lang="en-GB" sz="3600" dirty="0">
                <a:solidFill>
                  <a:srgbClr val="00B050"/>
                </a:solidFill>
                <a:latin typeface="OpenDyslexicAlta" panose="00000500000000000000" pitchFamily="50" charset="0"/>
              </a:rPr>
              <a:t>a</a:t>
            </a:r>
            <a:r>
              <a:rPr lang="en-GB" sz="3600" dirty="0">
                <a:solidFill>
                  <a:schemeClr val="tx1"/>
                </a:solidFill>
                <a:latin typeface="OpenDyslexicAlta" panose="00000500000000000000" pitchFamily="50" charset="0"/>
              </a:rPr>
              <a:t> pencil case and book in her bag.</a:t>
            </a:r>
          </a:p>
        </p:txBody>
      </p:sp>
    </p:spTree>
    <p:extLst>
      <p:ext uri="{BB962C8B-B14F-4D97-AF65-F5344CB8AC3E}">
        <p14:creationId xmlns:p14="http://schemas.microsoft.com/office/powerpoint/2010/main" val="41726072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9"/>
                  </p:tgtEl>
                </p:cond>
              </p:nextCondLst>
            </p:seq>
            <p:seq concurrent="1" nextAc="seek">
              <p:cTn id="10" restart="whenNotActive" fill="hold" evtFilter="cancelBubble" nodeType="interactiveSeq">
                <p:stCondLst>
                  <p:cond evt="onClick" delay="0">
                    <p:tgtEl>
                      <p:spTgt spid="11"/>
                    </p:tgtEl>
                  </p:cond>
                </p:stCondLst>
                <p:endSync evt="end" delay="0">
                  <p:rtn val="all"/>
                </p:endSync>
                <p:childTnLst>
                  <p:par>
                    <p:cTn id="11" fill="hold">
                      <p:stCondLst>
                        <p:cond delay="0"/>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1"/>
                  </p:tgtEl>
                </p:cond>
              </p:nextCondLst>
            </p:seq>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13"/>
                    </p:tgtEl>
                  </p:cond>
                </p:stCondLst>
                <p:endSync evt="end" delay="0">
                  <p:rtn val="all"/>
                </p:endSync>
                <p:childTnLst>
                  <p:par>
                    <p:cTn id="27" fill="hold">
                      <p:stCondLst>
                        <p:cond delay="0"/>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3"/>
                  </p:tgtEl>
                </p:cond>
              </p:nextCondLst>
            </p:seq>
          </p:childTnLst>
        </p:cTn>
      </p:par>
    </p:tnLst>
    <p:bldLst>
      <p:bldP spid="8" grpId="0" animBg="1"/>
      <p:bldP spid="10" grpId="0" animBg="1"/>
      <p:bldP spid="17"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BF524AA4-A457-4175-9D77-B216D558DBA2}"/>
              </a:ext>
            </a:extLst>
          </p:cNvPr>
          <p:cNvSpPr/>
          <p:nvPr/>
        </p:nvSpPr>
        <p:spPr>
          <a:xfrm>
            <a:off x="1239520" y="468124"/>
            <a:ext cx="10281920" cy="1258143"/>
          </a:xfrm>
          <a:prstGeom prst="roundRect">
            <a:avLst/>
          </a:prstGeom>
          <a:noFill/>
          <a:ln w="38100">
            <a:solidFill>
              <a:srgbClr val="CC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xmlns="" id="{856871ED-1777-413F-B229-72A747693D90}"/>
              </a:ext>
            </a:extLst>
          </p:cNvPr>
          <p:cNvSpPr txBox="1"/>
          <p:nvPr/>
        </p:nvSpPr>
        <p:spPr>
          <a:xfrm>
            <a:off x="1320800" y="772160"/>
            <a:ext cx="10281920" cy="954107"/>
          </a:xfrm>
          <a:prstGeom prst="rect">
            <a:avLst/>
          </a:prstGeom>
          <a:noFill/>
        </p:spPr>
        <p:txBody>
          <a:bodyPr wrap="square" rtlCol="0">
            <a:spAutoFit/>
          </a:bodyPr>
          <a:lstStyle/>
          <a:p>
            <a:pPr algn="ctr"/>
            <a:r>
              <a:rPr lang="en-GB" sz="2800" dirty="0">
                <a:latin typeface="OpenDyslexicAlta" panose="00000500000000000000" pitchFamily="50" charset="0"/>
              </a:rPr>
              <a:t>Put these nouns into your own sentences using </a:t>
            </a:r>
          </a:p>
          <a:p>
            <a:pPr algn="ctr"/>
            <a:r>
              <a:rPr lang="en-GB" sz="2800" dirty="0">
                <a:latin typeface="OpenDyslexicAlta" panose="00000500000000000000" pitchFamily="50" charset="0"/>
              </a:rPr>
              <a:t>a or an correctly.</a:t>
            </a:r>
          </a:p>
        </p:txBody>
      </p:sp>
      <p:pic>
        <p:nvPicPr>
          <p:cNvPr id="7" name="Picture 6" descr="A picture containing lamp&#10;&#10;Description automatically generated">
            <a:extLst>
              <a:ext uri="{FF2B5EF4-FFF2-40B4-BE49-F238E27FC236}">
                <a16:creationId xmlns:a16="http://schemas.microsoft.com/office/drawing/2014/main" xmlns="" id="{733A92A6-41B3-4107-8641-97751FE9D003}"/>
              </a:ext>
            </a:extLst>
          </p:cNvPr>
          <p:cNvPicPr>
            <a:picLocks noChangeAspect="1"/>
          </p:cNvPicPr>
          <p:nvPr/>
        </p:nvPicPr>
        <p:blipFill>
          <a:blip r:embed="rId3"/>
          <a:stretch>
            <a:fillRect/>
          </a:stretch>
        </p:blipFill>
        <p:spPr>
          <a:xfrm>
            <a:off x="979128" y="1969197"/>
            <a:ext cx="1548200" cy="1886664"/>
          </a:xfrm>
          <a:prstGeom prst="rect">
            <a:avLst/>
          </a:prstGeom>
        </p:spPr>
      </p:pic>
      <p:pic>
        <p:nvPicPr>
          <p:cNvPr id="9" name="Picture 8" descr="A close up of a sign&#10;&#10;Description automatically generated">
            <a:extLst>
              <a:ext uri="{FF2B5EF4-FFF2-40B4-BE49-F238E27FC236}">
                <a16:creationId xmlns:a16="http://schemas.microsoft.com/office/drawing/2014/main" xmlns="" id="{AEA93D1B-1A6C-48DE-B4A3-F2EDB5A00DD3}"/>
              </a:ext>
            </a:extLst>
          </p:cNvPr>
          <p:cNvPicPr>
            <a:picLocks noChangeAspect="1"/>
          </p:cNvPicPr>
          <p:nvPr/>
        </p:nvPicPr>
        <p:blipFill>
          <a:blip r:embed="rId4"/>
          <a:stretch>
            <a:fillRect/>
          </a:stretch>
        </p:blipFill>
        <p:spPr>
          <a:xfrm>
            <a:off x="3373119" y="1939293"/>
            <a:ext cx="1912121" cy="1916568"/>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xmlns="" id="{321AED77-5C0C-43C4-8C7C-CA77DF5EDC00}"/>
              </a:ext>
            </a:extLst>
          </p:cNvPr>
          <p:cNvPicPr>
            <a:picLocks noChangeAspect="1"/>
          </p:cNvPicPr>
          <p:nvPr/>
        </p:nvPicPr>
        <p:blipFill>
          <a:blip r:embed="rId5"/>
          <a:stretch>
            <a:fillRect/>
          </a:stretch>
        </p:blipFill>
        <p:spPr>
          <a:xfrm>
            <a:off x="783633" y="4276495"/>
            <a:ext cx="2077874" cy="2077874"/>
          </a:xfrm>
          <a:prstGeom prst="rect">
            <a:avLst/>
          </a:prstGeom>
        </p:spPr>
      </p:pic>
      <p:pic>
        <p:nvPicPr>
          <p:cNvPr id="13" name="Picture 12" descr="A picture containing bottle, mug&#10;&#10;Description automatically generated">
            <a:extLst>
              <a:ext uri="{FF2B5EF4-FFF2-40B4-BE49-F238E27FC236}">
                <a16:creationId xmlns:a16="http://schemas.microsoft.com/office/drawing/2014/main" xmlns="" id="{04D68DA8-713F-4050-97CA-8B7FE1381A20}"/>
              </a:ext>
            </a:extLst>
          </p:cNvPr>
          <p:cNvPicPr>
            <a:picLocks noChangeAspect="1"/>
          </p:cNvPicPr>
          <p:nvPr/>
        </p:nvPicPr>
        <p:blipFill>
          <a:blip r:embed="rId6"/>
          <a:stretch>
            <a:fillRect/>
          </a:stretch>
        </p:blipFill>
        <p:spPr>
          <a:xfrm>
            <a:off x="9590659" y="2219975"/>
            <a:ext cx="2396976" cy="2077874"/>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xmlns="" id="{8D563095-4F9B-4F8E-A7F4-040BBC19C264}"/>
              </a:ext>
            </a:extLst>
          </p:cNvPr>
          <p:cNvPicPr>
            <a:picLocks noChangeAspect="1"/>
          </p:cNvPicPr>
          <p:nvPr/>
        </p:nvPicPr>
        <p:blipFill>
          <a:blip r:embed="rId7"/>
          <a:stretch>
            <a:fillRect/>
          </a:stretch>
        </p:blipFill>
        <p:spPr>
          <a:xfrm>
            <a:off x="6253958" y="2230491"/>
            <a:ext cx="1912121" cy="1890368"/>
          </a:xfrm>
          <a:prstGeom prst="rect">
            <a:avLst/>
          </a:prstGeom>
        </p:spPr>
      </p:pic>
      <p:pic>
        <p:nvPicPr>
          <p:cNvPr id="17" name="Picture 16" descr="A picture containing clock&#10;&#10;Description automatically generated">
            <a:extLst>
              <a:ext uri="{FF2B5EF4-FFF2-40B4-BE49-F238E27FC236}">
                <a16:creationId xmlns:a16="http://schemas.microsoft.com/office/drawing/2014/main" xmlns="" id="{1AA6A98F-8A51-4B4A-857C-FE8345845BF0}"/>
              </a:ext>
            </a:extLst>
          </p:cNvPr>
          <p:cNvPicPr>
            <a:picLocks noChangeAspect="1"/>
          </p:cNvPicPr>
          <p:nvPr/>
        </p:nvPicPr>
        <p:blipFill>
          <a:blip r:embed="rId8"/>
          <a:stretch>
            <a:fillRect/>
          </a:stretch>
        </p:blipFill>
        <p:spPr>
          <a:xfrm>
            <a:off x="6690164" y="4386407"/>
            <a:ext cx="1932498" cy="2077874"/>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xmlns="" id="{EEDD3581-5BEC-4978-A000-30CDA5AACBAA}"/>
              </a:ext>
            </a:extLst>
          </p:cNvPr>
          <p:cNvPicPr>
            <a:picLocks noChangeAspect="1"/>
          </p:cNvPicPr>
          <p:nvPr/>
        </p:nvPicPr>
        <p:blipFill>
          <a:blip r:embed="rId9"/>
          <a:stretch>
            <a:fillRect/>
          </a:stretch>
        </p:blipFill>
        <p:spPr>
          <a:xfrm>
            <a:off x="3373119" y="3985248"/>
            <a:ext cx="2752159" cy="2548401"/>
          </a:xfrm>
          <a:prstGeom prst="rect">
            <a:avLst/>
          </a:prstGeom>
        </p:spPr>
      </p:pic>
      <p:pic>
        <p:nvPicPr>
          <p:cNvPr id="21" name="Picture 20" descr="A picture containing cup, glass&#10;&#10;Description automatically generated">
            <a:extLst>
              <a:ext uri="{FF2B5EF4-FFF2-40B4-BE49-F238E27FC236}">
                <a16:creationId xmlns:a16="http://schemas.microsoft.com/office/drawing/2014/main" xmlns="" id="{5013CFC3-A48A-4832-A8D3-40CE55DAF3CF}"/>
              </a:ext>
            </a:extLst>
          </p:cNvPr>
          <p:cNvPicPr>
            <a:picLocks noChangeAspect="1"/>
          </p:cNvPicPr>
          <p:nvPr/>
        </p:nvPicPr>
        <p:blipFill>
          <a:blip r:embed="rId10"/>
          <a:stretch>
            <a:fillRect/>
          </a:stretch>
        </p:blipFill>
        <p:spPr>
          <a:xfrm>
            <a:off x="9902305" y="4439239"/>
            <a:ext cx="1756083" cy="2094410"/>
          </a:xfrm>
          <a:prstGeom prst="rect">
            <a:avLst/>
          </a:prstGeom>
        </p:spPr>
      </p:pic>
    </p:spTree>
    <p:extLst>
      <p:ext uri="{BB962C8B-B14F-4D97-AF65-F5344CB8AC3E}">
        <p14:creationId xmlns:p14="http://schemas.microsoft.com/office/powerpoint/2010/main" val="3339086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xmlns="" id="{A99FFB7A-E7B7-464D-B803-6D3B65F4A79E}"/>
              </a:ext>
            </a:extLst>
          </p:cNvPr>
          <p:cNvSpPr>
            <a:spLocks noGrp="1"/>
          </p:cNvSpPr>
          <p:nvPr>
            <p:ph type="body" sz="quarter" idx="13"/>
          </p:nvPr>
        </p:nvSpPr>
        <p:spPr>
          <a:xfrm>
            <a:off x="3463925" y="4973684"/>
            <a:ext cx="5243513" cy="806450"/>
          </a:xfrm>
        </p:spPr>
        <p:txBody>
          <a:bodyPr>
            <a:normAutofit/>
          </a:bodyPr>
          <a:lstStyle/>
          <a:p>
            <a:endParaRPr lang="en-GB" sz="4800" dirty="0"/>
          </a:p>
        </p:txBody>
      </p:sp>
      <p:sp>
        <p:nvSpPr>
          <p:cNvPr id="7" name="Text Placeholder 3">
            <a:extLst>
              <a:ext uri="{FF2B5EF4-FFF2-40B4-BE49-F238E27FC236}">
                <a16:creationId xmlns:a16="http://schemas.microsoft.com/office/drawing/2014/main" xmlns="" id="{9C816974-4052-4AAD-906F-9E7B70ADC9E9}"/>
              </a:ext>
            </a:extLst>
          </p:cNvPr>
          <p:cNvSpPr txBox="1">
            <a:spLocks/>
          </p:cNvSpPr>
          <p:nvPr/>
        </p:nvSpPr>
        <p:spPr>
          <a:xfrm>
            <a:off x="3616325" y="3429000"/>
            <a:ext cx="5243513" cy="806450"/>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a:buNone/>
              <a:defRPr sz="2000" kern="1200">
                <a:solidFill>
                  <a:schemeClr val="tx1"/>
                </a:solidFill>
                <a:latin typeface="Muli" pitchFamily="2" charset="77"/>
                <a:ea typeface="+mn-ea"/>
                <a:cs typeface="+mn-cs"/>
              </a:defRPr>
            </a:lvl1pPr>
            <a:lvl2pPr marL="457200" indent="0" algn="l" defTabSz="914400" rtl="0" eaLnBrk="1" latinLnBrk="0" hangingPunct="1">
              <a:lnSpc>
                <a:spcPct val="90000"/>
              </a:lnSpc>
              <a:spcBef>
                <a:spcPts val="500"/>
              </a:spcBef>
              <a:buFont typeface="Arial"/>
              <a:buNone/>
              <a:defRPr sz="2400" kern="1200">
                <a:solidFill>
                  <a:schemeClr val="tx1"/>
                </a:solidFill>
                <a:latin typeface="OpenDyslexicAlta" pitchFamily="2" charset="77"/>
                <a:ea typeface="+mn-ea"/>
                <a:cs typeface="+mn-cs"/>
              </a:defRPr>
            </a:lvl2pPr>
            <a:lvl3pPr marL="914400" indent="0" algn="l" defTabSz="914400" rtl="0" eaLnBrk="1" latinLnBrk="0" hangingPunct="1">
              <a:lnSpc>
                <a:spcPct val="90000"/>
              </a:lnSpc>
              <a:spcBef>
                <a:spcPts val="500"/>
              </a:spcBef>
              <a:buFont typeface="Arial"/>
              <a:buNone/>
              <a:defRPr sz="2000" kern="1200">
                <a:solidFill>
                  <a:schemeClr val="tx1"/>
                </a:solidFill>
                <a:latin typeface="OpenDyslexicAlta" pitchFamily="2" charset="77"/>
                <a:ea typeface="+mn-ea"/>
                <a:cs typeface="+mn-cs"/>
              </a:defRPr>
            </a:lvl3pPr>
            <a:lvl4pPr marL="1371600" indent="0" algn="l" defTabSz="914400" rtl="0" eaLnBrk="1" latinLnBrk="0" hangingPunct="1">
              <a:lnSpc>
                <a:spcPct val="90000"/>
              </a:lnSpc>
              <a:spcBef>
                <a:spcPts val="500"/>
              </a:spcBef>
              <a:buFont typeface="Arial"/>
              <a:buNone/>
              <a:defRPr sz="1800" kern="1200">
                <a:solidFill>
                  <a:schemeClr val="tx1"/>
                </a:solidFill>
                <a:latin typeface="OpenDyslexicAlta" pitchFamily="2" charset="77"/>
                <a:ea typeface="+mn-ea"/>
                <a:cs typeface="+mn-cs"/>
              </a:defRPr>
            </a:lvl4pPr>
            <a:lvl5pPr marL="1828800" indent="0" algn="l" defTabSz="914400" rtl="0" eaLnBrk="1" latinLnBrk="0" hangingPunct="1">
              <a:lnSpc>
                <a:spcPct val="90000"/>
              </a:lnSpc>
              <a:spcBef>
                <a:spcPts val="500"/>
              </a:spcBef>
              <a:buFont typeface="Arial"/>
              <a:buNone/>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GB" sz="4000" dirty="0" err="1"/>
              <a:t>Quizshed</a:t>
            </a:r>
            <a:r>
              <a:rPr lang="en-GB" sz="4000" dirty="0"/>
              <a:t> code:</a:t>
            </a:r>
          </a:p>
        </p:txBody>
      </p:sp>
    </p:spTree>
    <p:extLst>
      <p:ext uri="{BB962C8B-B14F-4D97-AF65-F5344CB8AC3E}">
        <p14:creationId xmlns:p14="http://schemas.microsoft.com/office/powerpoint/2010/main" val="3224000446"/>
      </p:ext>
    </p:extLst>
  </p:cSld>
  <p:clrMapOvr>
    <a:masterClrMapping/>
  </p:clrMapOvr>
</p:sld>
</file>

<file path=ppt/theme/theme1.xml><?xml version="1.0" encoding="utf-8"?>
<a:theme xmlns:a="http://schemas.openxmlformats.org/drawingml/2006/main" name="edshed theme">
  <a:themeElements>
    <a:clrScheme name="Spelling Shed">
      <a:dk1>
        <a:srgbClr val="000000"/>
      </a:dk1>
      <a:lt1>
        <a:srgbClr val="FFFFFF"/>
      </a:lt1>
      <a:dk2>
        <a:srgbClr val="44546A"/>
      </a:dk2>
      <a:lt2>
        <a:srgbClr val="E7E6E6"/>
      </a:lt2>
      <a:accent1>
        <a:srgbClr val="FFCC33"/>
      </a:accent1>
      <a:accent2>
        <a:srgbClr val="209CEE"/>
      </a:accent2>
      <a:accent3>
        <a:srgbClr val="3273DC"/>
      </a:accent3>
      <a:accent4>
        <a:srgbClr val="48C774"/>
      </a:accent4>
      <a:accent5>
        <a:srgbClr val="FF3860"/>
      </a:accent5>
      <a:accent6>
        <a:srgbClr val="B5B5B5"/>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dirty="0">
            <a:latin typeface="OpenDyslexicAlta" pitchFamily="2" charset="77"/>
          </a:defRPr>
        </a:defPPr>
      </a:lstStyle>
    </a:txDef>
  </a:objectDefaults>
  <a:extraClrSchemeLst/>
  <a:extLst>
    <a:ext uri="{05A4C25C-085E-4340-85A3-A5531E510DB2}">
      <thm15:themeFamily xmlns:thm15="http://schemas.microsoft.com/office/thememl/2012/main" xmlns="" name="edshed theme" id="{B3FA6AC0-DFFF-4C29-B618-F0623823A7D5}" vid="{9695D27B-BF62-4032-B5AD-425CD739B4E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edshed theme</Template>
  <TotalTime>2603</TotalTime>
  <Words>424</Words>
  <Application>Microsoft Office PowerPoint</Application>
  <PresentationFormat>Custom</PresentationFormat>
  <Paragraphs>52</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Muli</vt:lpstr>
      <vt:lpstr>OpenDyslexicAlta</vt:lpstr>
      <vt:lpstr>OpenDyslexic</vt:lpstr>
      <vt:lpstr>Times New Roman</vt:lpstr>
      <vt:lpstr>edshed theme</vt:lpstr>
      <vt:lpstr>Use a or an correctly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Smith</dc:creator>
  <cp:lastModifiedBy>Susan</cp:lastModifiedBy>
  <cp:revision>235</cp:revision>
  <dcterms:created xsi:type="dcterms:W3CDTF">2020-05-04T22:11:17Z</dcterms:created>
  <dcterms:modified xsi:type="dcterms:W3CDTF">2020-11-18T15:45:53Z</dcterms:modified>
</cp:coreProperties>
</file>