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310" r:id="rId3"/>
    <p:sldId id="311" r:id="rId4"/>
    <p:sldId id="312" r:id="rId5"/>
    <p:sldId id="313" r:id="rId6"/>
    <p:sldId id="314" r:id="rId7"/>
    <p:sldId id="315" r:id="rId8"/>
    <p:sldId id="316" r:id="rId9"/>
    <p:sldId id="317" r:id="rId10"/>
    <p:sldId id="318" r:id="rId11"/>
    <p:sldId id="319" r:id="rId12"/>
    <p:sldId id="320" r:id="rId13"/>
    <p:sldId id="321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OpenDyslexicAlta" panose="00000500000000000000" pitchFamily="2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2" roundtripDataSignature="AMtx7mifxYBLuzPwCPFc2vPbWOB6efNT4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16AD8C3C-7ED6-4651-AE7D-7BD6B3FEEF3A}">
  <a:tblStyle styleId="{16AD8C3C-7ED6-4651-AE7D-7BD6B3FEEF3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5" d="100"/>
          <a:sy n="65" d="100"/>
        </p:scale>
        <p:origin x="-83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2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7593127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24413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75825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550700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1494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0521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73643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68551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760138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205441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787525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466865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70038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AG title">
  <p:cSld name="SPAG 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7"/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7"/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7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619805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7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body" idx="2"/>
          </p:nvPr>
        </p:nvSpPr>
        <p:spPr>
          <a:xfrm>
            <a:off x="3463925" y="346075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28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" name="Google Shape;27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0"/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30"/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30"/>
          <p:cNvSpPr txBox="1"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7" name="Google Shape;3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40" name="Google Shape;40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1261687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30"/>
          <p:cNvSpPr txBox="1">
            <a:spLocks noGrp="1"/>
          </p:cNvSpPr>
          <p:nvPr>
            <p:ph type="body" idx="2"/>
          </p:nvPr>
        </p:nvSpPr>
        <p:spPr>
          <a:xfrm>
            <a:off x="4971061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Stage:</a:t>
            </a:r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body" idx="3"/>
          </p:nvPr>
        </p:nvSpPr>
        <p:spPr>
          <a:xfrm>
            <a:off x="7047550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List: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7" name="Google Shape;47;p31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8" name="Google Shape;48;p31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31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aphicFrame>
        <p:nvGraphicFramePr>
          <p:cNvPr id="51" name="Google Shape;51;p31"/>
          <p:cNvGraphicFramePr/>
          <p:nvPr/>
        </p:nvGraphicFramePr>
        <p:xfrm>
          <a:off x="508000" y="1550668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52" name="Google Shape;52;p31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body" idx="5"/>
          </p:nvPr>
        </p:nvSpPr>
        <p:spPr>
          <a:xfrm>
            <a:off x="3425190" y="1354611"/>
            <a:ext cx="8382000" cy="5268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 sz="1800" b="0" i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4" name="Google Shape;54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ok cover write check">
  <p:cSld name="Look cover write chec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2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7" name="Google Shape;57;p32"/>
          <p:cNvGraphicFramePr/>
          <p:nvPr/>
        </p:nvGraphicFramePr>
        <p:xfrm>
          <a:off x="508000" y="160019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nd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rd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58" name="Google Shape;58;p32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9" name="Google Shape;59;p32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32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3" name="Google Shape;63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page" type="obj">
  <p:cSld name="OBJEC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3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1" name="Google Shape;71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page">
  <p:cSld name="Question pag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34"/>
          <p:cNvSpPr txBox="1"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body" idx="1"/>
          </p:nvPr>
        </p:nvSpPr>
        <p:spPr>
          <a:xfrm>
            <a:off x="838200" y="3520441"/>
            <a:ext cx="10515600" cy="2656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4200"/>
              <a:buNone/>
              <a:defRPr sz="4200">
                <a:solidFill>
                  <a:srgbClr val="0070C0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400"/>
              <a:buChar char="•"/>
              <a:defRPr>
                <a:solidFill>
                  <a:srgbClr val="0070C0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000"/>
              <a:buChar char="•"/>
              <a:defRPr>
                <a:solidFill>
                  <a:srgbClr val="0070C0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6" name="Google Shape;76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3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5" name="Google Shape;95;p3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Google Shape;97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3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7" name="Google Shape;107;p3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8" name="Google Shape;108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Google Shape;109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Google Shape;110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4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5" name="Google Shape;115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Google Shape;122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Google Shape;123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4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7" name="Google Shape;127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Google Shape;128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b="1" u="sng" dirty="0">
                <a:latin typeface="Muli" panose="00000500000000000000" pitchFamily="2" charset="0"/>
                <a:sym typeface="Arial"/>
              </a:rPr>
              <a:t>National Curriculum Teaching Point:</a:t>
            </a:r>
            <a:endParaRPr lang="en-GB" u="sng" dirty="0">
              <a:latin typeface="Muli" panose="00000500000000000000" pitchFamily="2" charset="0"/>
            </a:endParaRP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u="sng" dirty="0">
                <a:latin typeface="Muli" panose="00000500000000000000" pitchFamily="2" charset="0"/>
              </a:rPr>
              <a:t>Fronted adverbials </a:t>
            </a: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u="sng" dirty="0">
                <a:latin typeface="Muli" panose="00000500000000000000" pitchFamily="2" charset="0"/>
              </a:rPr>
              <a:t>Use of commas after fronted adverbials</a:t>
            </a: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dirty="0">
                <a:latin typeface="Muli" panose="00000500000000000000" pitchFamily="2" charset="0"/>
                <a:sym typeface="Arial"/>
              </a:rPr>
              <a:t>Key vocabulary:  </a:t>
            </a:r>
            <a:r>
              <a:rPr lang="en-GB" dirty="0">
                <a:latin typeface="Muli" panose="00000500000000000000" pitchFamily="2" charset="0"/>
              </a:rPr>
              <a:t>adverb, adverbial phrase</a:t>
            </a:r>
            <a:endParaRPr dirty="0">
              <a:latin typeface="Muli" panose="00000500000000000000" pitchFamily="2" charset="0"/>
            </a:endParaRPr>
          </a:p>
        </p:txBody>
      </p:sp>
      <p:sp>
        <p:nvSpPr>
          <p:cNvPr id="135" name="Google Shape;135;p1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r>
              <a:rPr lang="en-GB" dirty="0"/>
              <a:t>Identify adverbial phrases and select the most appropriate one.</a:t>
            </a:r>
            <a:endParaRPr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"/>
          <p:cNvSpPr txBox="1">
            <a:spLocks noGrp="1"/>
          </p:cNvSpPr>
          <p:nvPr>
            <p:ph type="body" idx="2"/>
          </p:nvPr>
        </p:nvSpPr>
        <p:spPr>
          <a:xfrm>
            <a:off x="3474240" y="342900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dirty="0">
                <a:latin typeface="Muli" panose="00000500000000000000" pitchFamily="2" charset="0"/>
              </a:rPr>
              <a:t>Stage 4 Sentence 2.2 and 2.3</a:t>
            </a:r>
            <a:endParaRPr dirty="0">
              <a:latin typeface="Muli" panose="00000500000000000000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42;p2"/>
          <p:cNvSpPr txBox="1"/>
          <p:nvPr/>
        </p:nvSpPr>
        <p:spPr>
          <a:xfrm rot="21252327">
            <a:off x="510810" y="3703419"/>
            <a:ext cx="4664346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in front of the class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4" name="Google Shape;142;p2"/>
          <p:cNvSpPr txBox="1"/>
          <p:nvPr/>
        </p:nvSpPr>
        <p:spPr>
          <a:xfrm>
            <a:off x="4823423" y="5439770"/>
            <a:ext cx="144659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soon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5" name="Google Shape;142;p2"/>
          <p:cNvSpPr txBox="1"/>
          <p:nvPr/>
        </p:nvSpPr>
        <p:spPr>
          <a:xfrm rot="170771">
            <a:off x="349356" y="5847825"/>
            <a:ext cx="3422517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later that day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7" name="Google Shape;142;p2"/>
          <p:cNvSpPr txBox="1"/>
          <p:nvPr/>
        </p:nvSpPr>
        <p:spPr>
          <a:xfrm rot="526692">
            <a:off x="6508096" y="4969974"/>
            <a:ext cx="4860743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in the blink of an eye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8" name="Google Shape;142;p2"/>
          <p:cNvSpPr txBox="1"/>
          <p:nvPr/>
        </p:nvSpPr>
        <p:spPr>
          <a:xfrm>
            <a:off x="6057441" y="3805198"/>
            <a:ext cx="5762057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first thing in the morning 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9" name="Google Shape;142;p2"/>
          <p:cNvSpPr txBox="1"/>
          <p:nvPr/>
        </p:nvSpPr>
        <p:spPr>
          <a:xfrm>
            <a:off x="1809135" y="4688578"/>
            <a:ext cx="314620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like a bullet</a:t>
            </a:r>
            <a:endParaRPr sz="3200" dirty="0">
              <a:latin typeface="OpenDyslexicAlta" panose="00000500000000000000" pitchFamily="50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96" y="770460"/>
            <a:ext cx="1293941" cy="2261946"/>
          </a:xfrm>
          <a:prstGeom prst="rect">
            <a:avLst/>
          </a:prstGeom>
        </p:spPr>
      </p:pic>
      <p:sp>
        <p:nvSpPr>
          <p:cNvPr id="23" name="Oval Callout 22"/>
          <p:cNvSpPr/>
          <p:nvPr/>
        </p:nvSpPr>
        <p:spPr>
          <a:xfrm>
            <a:off x="1956619" y="534572"/>
            <a:ext cx="8847369" cy="3058058"/>
          </a:xfrm>
          <a:prstGeom prst="wedgeEllipseCallout">
            <a:avLst>
              <a:gd name="adj1" fmla="val -54957"/>
              <a:gd name="adj2" fmla="val -23155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Google Shape;142;p2"/>
          <p:cNvSpPr txBox="1"/>
          <p:nvPr/>
        </p:nvSpPr>
        <p:spPr>
          <a:xfrm>
            <a:off x="2292919" y="1211952"/>
            <a:ext cx="8174767" cy="1815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latin typeface="OpenDyslexicAlta" panose="00000500000000000000" pitchFamily="50" charset="0"/>
              </a:rPr>
              <a:t>Adverbs tell us where, when, how, how much or why. They can be an </a:t>
            </a:r>
            <a:r>
              <a:rPr lang="en-GB" sz="2800" b="1" dirty="0">
                <a:latin typeface="OpenDyslexicAlta" panose="00000500000000000000" pitchFamily="50" charset="0"/>
              </a:rPr>
              <a:t>adverbial phrase </a:t>
            </a:r>
            <a:r>
              <a:rPr lang="en-GB" sz="2800" dirty="0">
                <a:latin typeface="OpenDyslexicAlta" panose="00000500000000000000" pitchFamily="50" charset="0"/>
              </a:rPr>
              <a:t>if they are made up of more than one word. Here are some examples.</a:t>
            </a:r>
            <a:endParaRPr sz="2800" dirty="0">
              <a:latin typeface="OpenDyslexicAlta" panose="00000500000000000000" pitchFamily="50" charset="0"/>
            </a:endParaRPr>
          </a:p>
        </p:txBody>
      </p:sp>
      <p:sp>
        <p:nvSpPr>
          <p:cNvPr id="20" name="Google Shape;142;p2"/>
          <p:cNvSpPr txBox="1"/>
          <p:nvPr/>
        </p:nvSpPr>
        <p:spPr>
          <a:xfrm rot="21436779">
            <a:off x="6282189" y="6006247"/>
            <a:ext cx="3022207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immediately</a:t>
            </a:r>
            <a:endParaRPr sz="32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16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320755" y="2635068"/>
            <a:ext cx="11401151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sun was hottest at midday.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107314" y="335700"/>
            <a:ext cx="107937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Identify the </a:t>
            </a:r>
            <a:r>
              <a:rPr lang="en-GB" sz="3200" b="1" dirty="0">
                <a:latin typeface="OpenDyslexicAlta" panose="00000500000000000000" pitchFamily="50" charset="0"/>
              </a:rPr>
              <a:t>adverbial phrase </a:t>
            </a:r>
            <a:r>
              <a:rPr lang="en-GB" sz="3200" dirty="0">
                <a:latin typeface="OpenDyslexicAlta" panose="00000500000000000000" pitchFamily="50" charset="0"/>
              </a:rPr>
              <a:t>in this sentence</a:t>
            </a:r>
            <a:r>
              <a:rPr lang="en-GB" sz="2000" dirty="0">
                <a:latin typeface="OpenDyslexicAlta" panose="00000500000000000000" pitchFamily="50" charset="0"/>
              </a:rPr>
              <a:t>.</a:t>
            </a: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5"/>
            <a:ext cx="10366910" cy="64629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42;p2"/>
          <p:cNvSpPr txBox="1"/>
          <p:nvPr/>
        </p:nvSpPr>
        <p:spPr>
          <a:xfrm>
            <a:off x="320755" y="2635068"/>
            <a:ext cx="11426938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sun was hottest </a:t>
            </a:r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at midday</a:t>
            </a:r>
            <a:r>
              <a:rPr lang="en-GB" sz="4800" dirty="0">
                <a:latin typeface="OpenDyslexicAlta" panose="00000500000000000000" pitchFamily="50" charset="0"/>
              </a:rPr>
              <a:t>.</a:t>
            </a:r>
            <a:endParaRPr sz="4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281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320755" y="2635068"/>
            <a:ext cx="1140115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athlete shot out of the starting block like a bullet.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107314" y="335700"/>
            <a:ext cx="107937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Identify the </a:t>
            </a:r>
            <a:r>
              <a:rPr lang="en-GB" sz="3200" b="1" dirty="0">
                <a:latin typeface="OpenDyslexicAlta" panose="00000500000000000000" pitchFamily="50" charset="0"/>
              </a:rPr>
              <a:t>adverbial phrase </a:t>
            </a:r>
            <a:r>
              <a:rPr lang="en-GB" sz="3200" dirty="0">
                <a:latin typeface="OpenDyslexicAlta" panose="00000500000000000000" pitchFamily="50" charset="0"/>
              </a:rPr>
              <a:t>in this sentence</a:t>
            </a:r>
            <a:r>
              <a:rPr lang="en-GB" sz="2000" dirty="0">
                <a:latin typeface="OpenDyslexicAlta" panose="00000500000000000000" pitchFamily="50" charset="0"/>
              </a:rPr>
              <a:t>.</a:t>
            </a: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5"/>
            <a:ext cx="10366910" cy="64629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42;p2"/>
          <p:cNvSpPr txBox="1"/>
          <p:nvPr/>
        </p:nvSpPr>
        <p:spPr>
          <a:xfrm>
            <a:off x="320755" y="2635048"/>
            <a:ext cx="11426938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athlete shot out of the starting block </a:t>
            </a:r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like a bullet</a:t>
            </a:r>
            <a:r>
              <a:rPr lang="en-GB" sz="4800" dirty="0">
                <a:latin typeface="OpenDyslexicAlta" panose="00000500000000000000" pitchFamily="50" charset="0"/>
              </a:rPr>
              <a:t>.</a:t>
            </a:r>
            <a:endParaRPr sz="4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816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320755" y="1859380"/>
            <a:ext cx="1140115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teacher stood motionless in front of the class.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107314" y="335700"/>
            <a:ext cx="107937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Identify the </a:t>
            </a:r>
            <a:r>
              <a:rPr lang="en-GB" sz="3200" b="1" dirty="0">
                <a:latin typeface="OpenDyslexicAlta" panose="00000500000000000000" pitchFamily="50" charset="0"/>
              </a:rPr>
              <a:t>adverbial phrase </a:t>
            </a:r>
            <a:r>
              <a:rPr lang="en-GB" sz="3200" dirty="0">
                <a:latin typeface="OpenDyslexicAlta" panose="00000500000000000000" pitchFamily="50" charset="0"/>
              </a:rPr>
              <a:t>in this sentence</a:t>
            </a:r>
            <a:r>
              <a:rPr lang="en-GB" sz="2000" dirty="0">
                <a:latin typeface="OpenDyslexicAlta" panose="00000500000000000000" pitchFamily="50" charset="0"/>
              </a:rPr>
              <a:t>.</a:t>
            </a: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5"/>
            <a:ext cx="10366910" cy="64629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42;p2"/>
          <p:cNvSpPr txBox="1"/>
          <p:nvPr/>
        </p:nvSpPr>
        <p:spPr>
          <a:xfrm>
            <a:off x="320755" y="1859360"/>
            <a:ext cx="11426938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teacher stood motionless </a:t>
            </a:r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in front of the class</a:t>
            </a:r>
            <a:r>
              <a:rPr lang="en-GB" sz="4800" dirty="0">
                <a:latin typeface="OpenDyslexicAlta" panose="00000500000000000000" pitchFamily="50" charset="0"/>
              </a:rPr>
              <a:t>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8" name="Google Shape;142;p2"/>
          <p:cNvSpPr txBox="1"/>
          <p:nvPr/>
        </p:nvSpPr>
        <p:spPr>
          <a:xfrm>
            <a:off x="1851727" y="4710424"/>
            <a:ext cx="7728153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latin typeface="OpenDyslexicAlta" panose="00000500000000000000" pitchFamily="50" charset="0"/>
              </a:rPr>
              <a:t>Did you notice anything about this adverbial phrase?</a:t>
            </a:r>
            <a:endParaRPr sz="2800" dirty="0">
              <a:latin typeface="OpenDyslexicAlta" panose="00000500000000000000" pitchFamily="50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1153636" y="4056115"/>
            <a:ext cx="8239432" cy="2232327"/>
          </a:xfrm>
          <a:prstGeom prst="wedgeEllipseCallout">
            <a:avLst>
              <a:gd name="adj1" fmla="val 55312"/>
              <a:gd name="adj2" fmla="val -1446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713" y="3926907"/>
            <a:ext cx="1270787" cy="2490742"/>
          </a:xfrm>
          <a:prstGeom prst="rect">
            <a:avLst/>
          </a:prstGeom>
        </p:spPr>
      </p:pic>
      <p:sp>
        <p:nvSpPr>
          <p:cNvPr id="11" name="Google Shape;142;p2"/>
          <p:cNvSpPr txBox="1"/>
          <p:nvPr/>
        </p:nvSpPr>
        <p:spPr>
          <a:xfrm>
            <a:off x="1409275" y="4494980"/>
            <a:ext cx="7728153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latin typeface="OpenDyslexicAlta" panose="00000500000000000000" pitchFamily="50" charset="0"/>
              </a:rPr>
              <a:t>This adverbial phrase is also a prepositional phrase. Prepositions can often be adverbs too!</a:t>
            </a:r>
            <a:endParaRPr sz="2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71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320755" y="2635068"/>
            <a:ext cx="1140115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furious dragon blew yellow and orange flames.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214034" y="335680"/>
            <a:ext cx="107937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Where is the </a:t>
            </a:r>
            <a:r>
              <a:rPr lang="en-GB" sz="3200" b="1" dirty="0">
                <a:latin typeface="OpenDyslexicAlta" panose="00000500000000000000" pitchFamily="50" charset="0"/>
              </a:rPr>
              <a:t>adverbial phrase </a:t>
            </a:r>
            <a:r>
              <a:rPr lang="en-GB" sz="3200" dirty="0">
                <a:latin typeface="OpenDyslexicAlta" panose="00000500000000000000" pitchFamily="50" charset="0"/>
              </a:rPr>
              <a:t>in this sentence?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5"/>
            <a:ext cx="10580352" cy="64629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42;p2"/>
          <p:cNvSpPr txBox="1"/>
          <p:nvPr/>
        </p:nvSpPr>
        <p:spPr>
          <a:xfrm>
            <a:off x="878132" y="5256550"/>
            <a:ext cx="9252155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latin typeface="OpenDyslexicAlta" panose="00000500000000000000" pitchFamily="50" charset="0"/>
              </a:rPr>
              <a:t>Did you spot the trick? There is no adverbial phrase in this sentence!</a:t>
            </a:r>
            <a:endParaRPr sz="2800" dirty="0">
              <a:latin typeface="OpenDyslexicAlta" panose="00000500000000000000" pitchFamily="50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245805" y="4729316"/>
            <a:ext cx="9940414" cy="1838632"/>
          </a:xfrm>
          <a:prstGeom prst="wedgeEllipseCallout">
            <a:avLst>
              <a:gd name="adj1" fmla="val 55312"/>
              <a:gd name="adj2" fmla="val -1446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546" y="4312120"/>
            <a:ext cx="1030005" cy="243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9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395424" y="1489695"/>
            <a:ext cx="1140115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furious dragon blew yellow and orange flames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214034" y="335680"/>
            <a:ext cx="107937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Which adverbial phrase best fits this sentence?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5"/>
            <a:ext cx="10580352" cy="64629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42;p2"/>
          <p:cNvSpPr txBox="1"/>
          <p:nvPr/>
        </p:nvSpPr>
        <p:spPr>
          <a:xfrm>
            <a:off x="395424" y="3775695"/>
            <a:ext cx="48353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from its nose.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1" name="Google Shape;142;p2"/>
          <p:cNvSpPr txBox="1"/>
          <p:nvPr/>
        </p:nvSpPr>
        <p:spPr>
          <a:xfrm>
            <a:off x="395424" y="4757102"/>
            <a:ext cx="11401151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as gently as a sea breeze.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2" name="Google Shape;142;p2"/>
          <p:cNvSpPr txBox="1"/>
          <p:nvPr/>
        </p:nvSpPr>
        <p:spPr>
          <a:xfrm>
            <a:off x="395422" y="5738509"/>
            <a:ext cx="11401151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at Christmas time.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3" name="Google Shape;142;p2"/>
          <p:cNvSpPr txBox="1"/>
          <p:nvPr/>
        </p:nvSpPr>
        <p:spPr>
          <a:xfrm>
            <a:off x="395424" y="3775695"/>
            <a:ext cx="48353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from its nose.</a:t>
            </a:r>
            <a:endParaRPr sz="4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28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0.52487 -0.221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37" y="-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395424" y="2522082"/>
            <a:ext cx="1140115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furious dragon blew yellow and orange flames from its nose.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395424" y="335680"/>
            <a:ext cx="1061240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Does this adverbial phrase indicate where, when or how?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10580352" cy="1138733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838802" y="5200886"/>
            <a:ext cx="9252155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‘from its nose’ indicates from </a:t>
            </a:r>
            <a:r>
              <a:rPr lang="en-GB" sz="3200" i="1" dirty="0">
                <a:latin typeface="OpenDyslexicAlta" panose="00000500000000000000" pitchFamily="50" charset="0"/>
              </a:rPr>
              <a:t>where</a:t>
            </a:r>
            <a:r>
              <a:rPr lang="en-GB" sz="3200" dirty="0">
                <a:latin typeface="OpenDyslexicAlta" panose="00000500000000000000" pitchFamily="50" charset="0"/>
              </a:rPr>
              <a:t> the dragon blew the flames.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245805" y="4729316"/>
            <a:ext cx="9940414" cy="1838632"/>
          </a:xfrm>
          <a:prstGeom prst="wedgeEllipseCallout">
            <a:avLst>
              <a:gd name="adj1" fmla="val 55312"/>
              <a:gd name="adj2" fmla="val -1446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546" y="4312120"/>
            <a:ext cx="1030005" cy="243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21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395424" y="2003835"/>
            <a:ext cx="11401151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furious dragon blew yellow and orange flames all through the night.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395424" y="335680"/>
            <a:ext cx="1061240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Does this adverbial phrase indicate where, when or how?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10580352" cy="1138733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838802" y="5200886"/>
            <a:ext cx="9252155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‘all through the night’ indicates </a:t>
            </a:r>
            <a:r>
              <a:rPr lang="en-GB" sz="3200" i="1" dirty="0">
                <a:latin typeface="OpenDyslexicAlta" panose="00000500000000000000" pitchFamily="50" charset="0"/>
              </a:rPr>
              <a:t>when</a:t>
            </a:r>
            <a:r>
              <a:rPr lang="en-GB" sz="3200" dirty="0">
                <a:latin typeface="OpenDyslexicAlta" panose="00000500000000000000" pitchFamily="50" charset="0"/>
              </a:rPr>
              <a:t> the dragon blew the flames.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245805" y="4729316"/>
            <a:ext cx="9940414" cy="1838632"/>
          </a:xfrm>
          <a:prstGeom prst="wedgeEllipseCallout">
            <a:avLst>
              <a:gd name="adj1" fmla="val 55312"/>
              <a:gd name="adj2" fmla="val -1446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546" y="4312120"/>
            <a:ext cx="1030005" cy="243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36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395424" y="2367629"/>
            <a:ext cx="1140115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furious dragon blew yellow and orange flames  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395424" y="335680"/>
            <a:ext cx="947616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Can you think of your own adverbial phrase that indicates </a:t>
            </a:r>
            <a:r>
              <a:rPr lang="en-GB" sz="3200" i="1" dirty="0">
                <a:latin typeface="OpenDyslexicAlta" panose="00000500000000000000" pitchFamily="50" charset="0"/>
              </a:rPr>
              <a:t>how </a:t>
            </a:r>
            <a:r>
              <a:rPr lang="en-GB" sz="3200" dirty="0">
                <a:latin typeface="OpenDyslexicAlta" panose="00000500000000000000" pitchFamily="50" charset="0"/>
              </a:rPr>
              <a:t>the dragon blew the flames?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9447544" cy="156446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4742209" y="5531339"/>
            <a:ext cx="4588604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Here’s my example!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4247535" y="5230760"/>
            <a:ext cx="5938684" cy="1189705"/>
          </a:xfrm>
          <a:prstGeom prst="wedgeEllipseCallout">
            <a:avLst>
              <a:gd name="adj1" fmla="val 57795"/>
              <a:gd name="adj2" fmla="val -3760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6526" y="4396400"/>
            <a:ext cx="1367834" cy="2269878"/>
          </a:xfrm>
          <a:prstGeom prst="rect">
            <a:avLst/>
          </a:prstGeom>
        </p:spPr>
      </p:pic>
      <p:sp>
        <p:nvSpPr>
          <p:cNvPr id="10" name="Google Shape;142;p2"/>
          <p:cNvSpPr txBox="1"/>
          <p:nvPr/>
        </p:nvSpPr>
        <p:spPr>
          <a:xfrm>
            <a:off x="395423" y="2367858"/>
            <a:ext cx="11401151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furious dragon blew yellow and orange flames </a:t>
            </a:r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like a firework. </a:t>
            </a:r>
            <a:r>
              <a:rPr lang="en-GB" sz="4800" dirty="0">
                <a:latin typeface="OpenDyslexicAlta" panose="00000500000000000000" pitchFamily="50" charset="0"/>
              </a:rPr>
              <a:t> </a:t>
            </a:r>
            <a:endParaRPr sz="4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01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110289" y="1517119"/>
            <a:ext cx="12170202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reluctant girl did her homework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214034" y="335680"/>
            <a:ext cx="107937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Which adverbial phrase best fits this sentence?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5"/>
            <a:ext cx="10580352" cy="64629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42;p2"/>
          <p:cNvSpPr txBox="1"/>
          <p:nvPr/>
        </p:nvSpPr>
        <p:spPr>
          <a:xfrm>
            <a:off x="395424" y="3775695"/>
            <a:ext cx="8886228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with care and dedication.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1" name="Google Shape;142;p2"/>
          <p:cNvSpPr txBox="1"/>
          <p:nvPr/>
        </p:nvSpPr>
        <p:spPr>
          <a:xfrm>
            <a:off x="395424" y="4757102"/>
            <a:ext cx="11401151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on the roof.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2" name="Google Shape;142;p2"/>
          <p:cNvSpPr txBox="1"/>
          <p:nvPr/>
        </p:nvSpPr>
        <p:spPr>
          <a:xfrm>
            <a:off x="395422" y="5738509"/>
            <a:ext cx="11401151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late at night.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3" name="Google Shape;142;p2"/>
          <p:cNvSpPr txBox="1"/>
          <p:nvPr/>
        </p:nvSpPr>
        <p:spPr>
          <a:xfrm>
            <a:off x="395422" y="5738509"/>
            <a:ext cx="48353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late at night.</a:t>
            </a:r>
            <a:endParaRPr sz="4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820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2222E-6 L -0.01628 -0.5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0" y="-2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395424" y="335680"/>
            <a:ext cx="1061240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Does this adverbial phrase indicate where, when or how?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10580352" cy="1138733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838802" y="5200886"/>
            <a:ext cx="9252155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‘as quickly as she could’ indicates </a:t>
            </a:r>
            <a:r>
              <a:rPr lang="en-GB" sz="3200" i="1" dirty="0">
                <a:latin typeface="OpenDyslexicAlta" panose="00000500000000000000" pitchFamily="50" charset="0"/>
              </a:rPr>
              <a:t>how </a:t>
            </a:r>
            <a:r>
              <a:rPr lang="en-GB" sz="3200" dirty="0">
                <a:latin typeface="OpenDyslexicAlta" panose="00000500000000000000" pitchFamily="50" charset="0"/>
              </a:rPr>
              <a:t>she did her homework.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245805" y="4729316"/>
            <a:ext cx="9940414" cy="1838632"/>
          </a:xfrm>
          <a:prstGeom prst="wedgeEllipseCallout">
            <a:avLst>
              <a:gd name="adj1" fmla="val 55312"/>
              <a:gd name="adj2" fmla="val -1446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546" y="4312120"/>
            <a:ext cx="1030005" cy="2438438"/>
          </a:xfrm>
          <a:prstGeom prst="rect">
            <a:avLst/>
          </a:prstGeom>
        </p:spPr>
      </p:pic>
      <p:sp>
        <p:nvSpPr>
          <p:cNvPr id="8" name="Google Shape;142;p2"/>
          <p:cNvSpPr txBox="1"/>
          <p:nvPr/>
        </p:nvSpPr>
        <p:spPr>
          <a:xfrm>
            <a:off x="98324" y="2125563"/>
            <a:ext cx="12093676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reluctant girl did her homework as quickly as she could.</a:t>
            </a:r>
            <a:endParaRPr sz="4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1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108156" y="2367629"/>
            <a:ext cx="12034684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reluctant girl did her homework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B4FFDED-2EF4-4A48-9F67-F29CC0FB5C67}"/>
              </a:ext>
            </a:extLst>
          </p:cNvPr>
          <p:cNvSpPr txBox="1"/>
          <p:nvPr/>
        </p:nvSpPr>
        <p:spPr>
          <a:xfrm>
            <a:off x="395424" y="335680"/>
            <a:ext cx="947616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Can you think of your own adverbial phrase that indicates </a:t>
            </a:r>
            <a:r>
              <a:rPr lang="en-GB" sz="3200" i="1" dirty="0">
                <a:latin typeface="OpenDyslexicAlta" panose="00000500000000000000" pitchFamily="50" charset="0"/>
              </a:rPr>
              <a:t>where </a:t>
            </a:r>
            <a:r>
              <a:rPr lang="en-GB" sz="3200" dirty="0">
                <a:latin typeface="OpenDyslexicAlta" panose="00000500000000000000" pitchFamily="50" charset="0"/>
              </a:rPr>
              <a:t>the girl did her homework?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xmlns="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9447544" cy="156446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4742209" y="5531339"/>
            <a:ext cx="4588604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Here’s my example!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4247535" y="5230760"/>
            <a:ext cx="5938684" cy="1189705"/>
          </a:xfrm>
          <a:prstGeom prst="wedgeEllipseCallout">
            <a:avLst>
              <a:gd name="adj1" fmla="val 57795"/>
              <a:gd name="adj2" fmla="val -3760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6526" y="4396400"/>
            <a:ext cx="1367834" cy="2269878"/>
          </a:xfrm>
          <a:prstGeom prst="rect">
            <a:avLst/>
          </a:prstGeom>
        </p:spPr>
      </p:pic>
      <p:sp>
        <p:nvSpPr>
          <p:cNvPr id="10" name="Google Shape;142;p2"/>
          <p:cNvSpPr txBox="1"/>
          <p:nvPr/>
        </p:nvSpPr>
        <p:spPr>
          <a:xfrm>
            <a:off x="108156" y="2367629"/>
            <a:ext cx="12034683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The reluctant girl did her homework </a:t>
            </a:r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in the school playground. </a:t>
            </a:r>
            <a:r>
              <a:rPr lang="en-GB" sz="4800" dirty="0">
                <a:latin typeface="OpenDyslexicAlta" panose="00000500000000000000" pitchFamily="50" charset="0"/>
              </a:rPr>
              <a:t> </a:t>
            </a:r>
            <a:endParaRPr sz="4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66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  <p:bldP spid="10" grpId="0"/>
    </p:bld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</TotalTime>
  <Words>493</Words>
  <Application>Microsoft Office PowerPoint</Application>
  <PresentationFormat>Custom</PresentationFormat>
  <Paragraphs>57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OpenDyslexicAlta</vt:lpstr>
      <vt:lpstr>Muli</vt:lpstr>
      <vt:lpstr>edshed theme</vt:lpstr>
      <vt:lpstr>Identify adverbial phrases and select the most appropriate one.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Adding capital letters to proper nouns.</dc:title>
  <dc:creator>Rob Smith</dc:creator>
  <cp:lastModifiedBy>Susan</cp:lastModifiedBy>
  <cp:revision>61</cp:revision>
  <dcterms:created xsi:type="dcterms:W3CDTF">2020-05-04T22:11:17Z</dcterms:created>
  <dcterms:modified xsi:type="dcterms:W3CDTF">2020-11-18T18:41:48Z</dcterms:modified>
</cp:coreProperties>
</file>