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7" r:id="rId2"/>
    <p:sldId id="327" r:id="rId3"/>
    <p:sldId id="328" r:id="rId4"/>
    <p:sldId id="329" r:id="rId5"/>
    <p:sldId id="330" r:id="rId6"/>
    <p:sldId id="331" r:id="rId7"/>
    <p:sldId id="332" r:id="rId8"/>
    <p:sldId id="333" r:id="rId9"/>
    <p:sldId id="334"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1" d="100"/>
          <a:sy n="81" d="100"/>
        </p:scale>
        <p:origin x="754" y="5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100051" y="4455620"/>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208E90BA-1D8F-4366-8D5F-00F3CF336BE0}" type="datetimeFigureOut">
              <a:rPr lang="en-GB" smtClean="0"/>
              <a:t>20/04/2023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0F5906C-B6AB-48E0-9E0C-338F24342A71}" type="slidenum">
              <a:rPr lang="en-GB" smtClean="0"/>
              <a:t>‹#›</a:t>
            </a:fld>
            <a:endParaRPr lang="en-GB"/>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602996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marL="0">
              <a:defRPr/>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08E90BA-1D8F-4366-8D5F-00F3CF336BE0}" type="datetimeFigureOut">
              <a:rPr lang="en-GB" smtClean="0"/>
              <a:t>20/04/2023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0F5906C-B6AB-48E0-9E0C-338F24342A71}" type="slidenum">
              <a:rPr lang="en-GB" smtClean="0"/>
              <a:t>‹#›</a:t>
            </a:fld>
            <a:endParaRPr lang="en-GB"/>
          </a:p>
        </p:txBody>
      </p:sp>
    </p:spTree>
    <p:extLst>
      <p:ext uri="{BB962C8B-B14F-4D97-AF65-F5344CB8AC3E}">
        <p14:creationId xmlns:p14="http://schemas.microsoft.com/office/powerpoint/2010/main" val="31511729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08E90BA-1D8F-4366-8D5F-00F3CF336BE0}" type="datetimeFigureOut">
              <a:rPr lang="en-GB" smtClean="0"/>
              <a:t>20/04/2023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0F5906C-B6AB-48E0-9E0C-338F24342A71}" type="slidenum">
              <a:rPr lang="en-GB" smtClean="0"/>
              <a:t>‹#›</a:t>
            </a:fld>
            <a:endParaRPr lang="en-GB"/>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6440587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97279" y="1845734"/>
            <a:ext cx="4937760" cy="40233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208E90BA-1D8F-4366-8D5F-00F3CF336BE0}" type="datetimeFigureOut">
              <a:rPr lang="en-GB" smtClean="0"/>
              <a:t>20/04/2023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0F5906C-B6AB-48E0-9E0C-338F24342A71}" type="slidenum">
              <a:rPr lang="en-GB" smtClean="0"/>
              <a:t>‹#›</a:t>
            </a:fld>
            <a:endParaRPr lang="en-GB"/>
          </a:p>
        </p:txBody>
      </p:sp>
    </p:spTree>
    <p:extLst>
      <p:ext uri="{BB962C8B-B14F-4D97-AF65-F5344CB8AC3E}">
        <p14:creationId xmlns:p14="http://schemas.microsoft.com/office/powerpoint/2010/main" val="284202934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097280" y="2582334"/>
            <a:ext cx="4937760" cy="33782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217920" y="2582334"/>
            <a:ext cx="4937760" cy="33782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08E90BA-1D8F-4366-8D5F-00F3CF336BE0}" type="datetimeFigureOut">
              <a:rPr lang="en-GB" smtClean="0"/>
              <a:t>20/04/2023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0F5906C-B6AB-48E0-9E0C-338F24342A71}" type="slidenum">
              <a:rPr lang="en-GB" smtClean="0"/>
              <a:t>‹#›</a:t>
            </a:fld>
            <a:endParaRPr lang="en-GB"/>
          </a:p>
        </p:txBody>
      </p:sp>
    </p:spTree>
    <p:extLst>
      <p:ext uri="{BB962C8B-B14F-4D97-AF65-F5344CB8AC3E}">
        <p14:creationId xmlns:p14="http://schemas.microsoft.com/office/powerpoint/2010/main" val="41323041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208E90BA-1D8F-4366-8D5F-00F3CF336BE0}" type="datetimeFigureOut">
              <a:rPr lang="en-GB" smtClean="0"/>
              <a:t>20/04/2023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0F5906C-B6AB-48E0-9E0C-338F24342A71}" type="slidenum">
              <a:rPr lang="en-GB" smtClean="0"/>
              <a:t>‹#›</a:t>
            </a:fld>
            <a:endParaRPr lang="en-GB"/>
          </a:p>
        </p:txBody>
      </p:sp>
    </p:spTree>
    <p:extLst>
      <p:ext uri="{BB962C8B-B14F-4D97-AF65-F5344CB8AC3E}">
        <p14:creationId xmlns:p14="http://schemas.microsoft.com/office/powerpoint/2010/main" val="299200369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208E90BA-1D8F-4366-8D5F-00F3CF336BE0}" type="datetimeFigureOut">
              <a:rPr lang="en-GB" smtClean="0"/>
              <a:t>20/04/2023</a:t>
            </a:fld>
            <a:endParaRPr lang="en-GB"/>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GB"/>
          </a:p>
        </p:txBody>
      </p:sp>
      <p:sp>
        <p:nvSpPr>
          <p:cNvPr id="9" name="Slide Number Placeholder 8"/>
          <p:cNvSpPr>
            <a:spLocks noGrp="1"/>
          </p:cNvSpPr>
          <p:nvPr>
            <p:ph type="sldNum" sz="quarter" idx="12"/>
          </p:nvPr>
        </p:nvSpPr>
        <p:spPr/>
        <p:txBody>
          <a:bodyPr/>
          <a:lstStyle/>
          <a:p>
            <a:fld id="{90F5906C-B6AB-48E0-9E0C-338F24342A71}" type="slidenum">
              <a:rPr lang="en-GB" smtClean="0"/>
              <a:t>‹#›</a:t>
            </a:fld>
            <a:endParaRPr lang="en-GB"/>
          </a:p>
        </p:txBody>
      </p:sp>
    </p:spTree>
    <p:extLst>
      <p:ext uri="{BB962C8B-B14F-4D97-AF65-F5344CB8AC3E}">
        <p14:creationId xmlns:p14="http://schemas.microsoft.com/office/powerpoint/2010/main" val="417709264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208E90BA-1D8F-4366-8D5F-00F3CF336BE0}" type="datetimeFigureOut">
              <a:rPr lang="en-GB" smtClean="0"/>
              <a:t>20/04/2023</a:t>
            </a:fld>
            <a:endParaRPr lang="en-GB"/>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n-GB"/>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90F5906C-B6AB-48E0-9E0C-338F24342A71}" type="slidenum">
              <a:rPr lang="en-GB" smtClean="0"/>
              <a:t>‹#›</a:t>
            </a:fld>
            <a:endParaRPr lang="en-GB"/>
          </a:p>
        </p:txBody>
      </p:sp>
    </p:spTree>
    <p:extLst>
      <p:ext uri="{BB962C8B-B14F-4D97-AF65-F5344CB8AC3E}">
        <p14:creationId xmlns:p14="http://schemas.microsoft.com/office/powerpoint/2010/main" val="216030178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264" cy="822960"/>
          </a:xfrm>
        </p:spPr>
        <p:txBody>
          <a:bodyPr lIns="91440" tIns="0" rIns="91440" bIns="0" anchor="b">
            <a:noAutofit/>
          </a:bodyPr>
          <a:lstStyle>
            <a:lvl1pPr>
              <a:defRPr sz="3600" b="0">
                <a:solidFill>
                  <a:srgbClr val="FFFFFF"/>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15" y="0"/>
            <a:ext cx="12191985" cy="4915076"/>
          </a:xfrm>
          <a:blipFill>
            <a:blip r:embed="rId2"/>
            <a:stretch>
              <a:fillRect/>
            </a:stretch>
          </a:blipFill>
        </p:spPr>
        <p:txBody>
          <a:bodyPr lIns="457200" tIns="457200" anchor="t"/>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097280" y="5907023"/>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208E90BA-1D8F-4366-8D5F-00F3CF336BE0}" type="datetimeFigureOut">
              <a:rPr lang="en-GB" smtClean="0"/>
              <a:t>20/04/2023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0F5906C-B6AB-48E0-9E0C-338F24342A71}" type="slidenum">
              <a:rPr lang="en-GB" smtClean="0"/>
              <a:t>‹#›</a:t>
            </a:fld>
            <a:endParaRPr lang="en-GB"/>
          </a:p>
        </p:txBody>
      </p:sp>
    </p:spTree>
    <p:extLst>
      <p:ext uri="{BB962C8B-B14F-4D97-AF65-F5344CB8AC3E}">
        <p14:creationId xmlns:p14="http://schemas.microsoft.com/office/powerpoint/2010/main" val="101090989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08E90BA-1D8F-4366-8D5F-00F3CF336BE0}" type="datetimeFigureOut">
              <a:rPr lang="en-GB" smtClean="0"/>
              <a:t>20/04/2023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0F5906C-B6AB-48E0-9E0C-338F24342A71}" type="slidenum">
              <a:rPr lang="en-GB" smtClean="0"/>
              <a:t>‹#›</a:t>
            </a:fld>
            <a:endParaRPr lang="en-GB"/>
          </a:p>
        </p:txBody>
      </p:sp>
    </p:spTree>
    <p:extLst>
      <p:ext uri="{BB962C8B-B14F-4D97-AF65-F5344CB8AC3E}">
        <p14:creationId xmlns:p14="http://schemas.microsoft.com/office/powerpoint/2010/main" val="397309501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4778"/>
            <a:ext cx="2628900" cy="575742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414778"/>
            <a:ext cx="7734300" cy="5757422"/>
          </a:xfrm>
        </p:spPr>
        <p:txBody>
          <a:bodyPr vert="eaVert" lIns="45720" tIns="0" rIns="45720" bIns="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08E90BA-1D8F-4366-8D5F-00F3CF336BE0}" type="datetimeFigureOut">
              <a:rPr lang="en-GB" smtClean="0"/>
              <a:t>20/04/2023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0F5906C-B6AB-48E0-9E0C-338F24342A71}" type="slidenum">
              <a:rPr lang="en-GB" smtClean="0"/>
              <a:t>‹#›</a:t>
            </a:fld>
            <a:endParaRPr lang="en-GB"/>
          </a:p>
        </p:txBody>
      </p:sp>
    </p:spTree>
    <p:extLst>
      <p:ext uri="{BB962C8B-B14F-4D97-AF65-F5344CB8AC3E}">
        <p14:creationId xmlns:p14="http://schemas.microsoft.com/office/powerpoint/2010/main" val="228199728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0" y="6334316"/>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208E90BA-1D8F-4366-8D5F-00F3CF336BE0}" type="datetimeFigureOut">
              <a:rPr lang="en-GB" smtClean="0"/>
              <a:t>20/04/2023</a:t>
            </a:fld>
            <a:endParaRPr lang="en-GB"/>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GB"/>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90F5906C-B6AB-48E0-9E0C-338F24342A71}" type="slidenum">
              <a:rPr lang="en-GB" smtClean="0"/>
              <a:t>‹#›</a:t>
            </a:fld>
            <a:endParaRPr lang="en-GB"/>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9212081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9.png"/></Relationships>
</file>

<file path=ppt/slides/_rels/slide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13.png"/><Relationship Id="rId7" Type="http://schemas.openxmlformats.org/officeDocument/2006/relationships/image" Target="../media/image17.png"/><Relationship Id="rId2" Type="http://schemas.openxmlformats.org/officeDocument/2006/relationships/image" Target="../media/image12.png"/><Relationship Id="rId1" Type="http://schemas.openxmlformats.org/officeDocument/2006/relationships/slideLayout" Target="../slideLayouts/slideLayout2.xml"/><Relationship Id="rId6" Type="http://schemas.openxmlformats.org/officeDocument/2006/relationships/image" Target="../media/image16.png"/><Relationship Id="rId5" Type="http://schemas.openxmlformats.org/officeDocument/2006/relationships/image" Target="../media/image15.png"/><Relationship Id="rId10" Type="http://schemas.openxmlformats.org/officeDocument/2006/relationships/image" Target="../media/image20.png"/><Relationship Id="rId4" Type="http://schemas.openxmlformats.org/officeDocument/2006/relationships/image" Target="../media/image14.png"/><Relationship Id="rId9" Type="http://schemas.openxmlformats.org/officeDocument/2006/relationships/image" Target="../media/image19.png"/></Relationships>
</file>

<file path=ppt/slides/_rels/slide7.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2.xml"/><Relationship Id="rId5" Type="http://schemas.openxmlformats.org/officeDocument/2006/relationships/image" Target="../media/image24.png"/><Relationship Id="rId4" Type="http://schemas.openxmlformats.org/officeDocument/2006/relationships/image" Target="../media/image23.png"/></Relationships>
</file>

<file path=ppt/slides/_rels/slide8.xml.rels><?xml version="1.0" encoding="UTF-8" standalone="yes"?>
<Relationships xmlns="http://schemas.openxmlformats.org/package/2006/relationships"><Relationship Id="rId8" Type="http://schemas.openxmlformats.org/officeDocument/2006/relationships/hyperlink" Target="https://whiterosemaths.com/parent-resources" TargetMode="External"/><Relationship Id="rId3" Type="http://schemas.openxmlformats.org/officeDocument/2006/relationships/image" Target="../media/image26.png"/><Relationship Id="rId7" Type="http://schemas.openxmlformats.org/officeDocument/2006/relationships/image" Target="../media/image30.png"/><Relationship Id="rId2" Type="http://schemas.openxmlformats.org/officeDocument/2006/relationships/image" Target="../media/image25.png"/><Relationship Id="rId1" Type="http://schemas.openxmlformats.org/officeDocument/2006/relationships/slideLayout" Target="../slideLayouts/slideLayout2.xml"/><Relationship Id="rId6" Type="http://schemas.openxmlformats.org/officeDocument/2006/relationships/image" Target="../media/image29.png"/><Relationship Id="rId5" Type="http://schemas.openxmlformats.org/officeDocument/2006/relationships/image" Target="../media/image28.png"/><Relationship Id="rId4" Type="http://schemas.openxmlformats.org/officeDocument/2006/relationships/image" Target="../media/image27.png"/></Relationships>
</file>

<file path=ppt/slides/_rels/slide9.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hyperlink" Target="https://mathsbot.com/manipulativeMenu"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42A358-8074-49E8-9A0D-9378E200DDEF}"/>
              </a:ext>
            </a:extLst>
          </p:cNvPr>
          <p:cNvSpPr>
            <a:spLocks noGrp="1"/>
          </p:cNvSpPr>
          <p:nvPr>
            <p:ph type="ctrTitle"/>
          </p:nvPr>
        </p:nvSpPr>
        <p:spPr>
          <a:xfrm>
            <a:off x="1166191" y="569843"/>
            <a:ext cx="8505377" cy="2699114"/>
          </a:xfrm>
        </p:spPr>
        <p:txBody>
          <a:bodyPr/>
          <a:lstStyle/>
          <a:p>
            <a:r>
              <a:rPr lang="en-GB" dirty="0">
                <a:solidFill>
                  <a:schemeClr val="tx1"/>
                </a:solidFill>
              </a:rPr>
              <a:t>Maths at Great Missenden</a:t>
            </a:r>
          </a:p>
        </p:txBody>
      </p:sp>
      <p:sp>
        <p:nvSpPr>
          <p:cNvPr id="3" name="Subtitle 2">
            <a:extLst>
              <a:ext uri="{FF2B5EF4-FFF2-40B4-BE49-F238E27FC236}">
                <a16:creationId xmlns:a16="http://schemas.microsoft.com/office/drawing/2014/main" id="{3F72F9B6-2FA3-431A-9044-88D03300A7D2}"/>
              </a:ext>
            </a:extLst>
          </p:cNvPr>
          <p:cNvSpPr>
            <a:spLocks noGrp="1"/>
          </p:cNvSpPr>
          <p:nvPr>
            <p:ph type="subTitle" idx="1"/>
          </p:nvPr>
        </p:nvSpPr>
        <p:spPr>
          <a:xfrm>
            <a:off x="1535411" y="3429000"/>
            <a:ext cx="7766936" cy="1096899"/>
          </a:xfrm>
        </p:spPr>
        <p:txBody>
          <a:bodyPr>
            <a:normAutofit/>
          </a:bodyPr>
          <a:lstStyle/>
          <a:p>
            <a:pPr algn="ctr"/>
            <a:r>
              <a:rPr lang="en-GB" sz="3600" dirty="0"/>
              <a:t>Parent Workshop – April 2023</a:t>
            </a:r>
          </a:p>
        </p:txBody>
      </p:sp>
      <p:pic>
        <p:nvPicPr>
          <p:cNvPr id="6" name="Picture 5">
            <a:extLst>
              <a:ext uri="{FF2B5EF4-FFF2-40B4-BE49-F238E27FC236}">
                <a16:creationId xmlns:a16="http://schemas.microsoft.com/office/drawing/2014/main" id="{38E1CDFC-F52E-435A-A2F0-A7F33038683A}"/>
              </a:ext>
            </a:extLst>
          </p:cNvPr>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925878" y="186234"/>
            <a:ext cx="1956573" cy="1960618"/>
          </a:xfrm>
          <a:prstGeom prst="rect">
            <a:avLst/>
          </a:prstGeom>
          <a:noFill/>
          <a:ln>
            <a:solidFill>
              <a:schemeClr val="tx1"/>
            </a:solidFill>
          </a:ln>
        </p:spPr>
      </p:pic>
      <p:pic>
        <p:nvPicPr>
          <p:cNvPr id="4" name="Picture 3">
            <a:extLst>
              <a:ext uri="{FF2B5EF4-FFF2-40B4-BE49-F238E27FC236}">
                <a16:creationId xmlns:a16="http://schemas.microsoft.com/office/drawing/2014/main" id="{2BF92EC9-4249-4FF0-8E8D-E5712E54AB15}"/>
              </a:ext>
            </a:extLst>
          </p:cNvPr>
          <p:cNvPicPr>
            <a:picLocks noChangeAspect="1"/>
          </p:cNvPicPr>
          <p:nvPr/>
        </p:nvPicPr>
        <p:blipFill>
          <a:blip r:embed="rId3"/>
          <a:stretch>
            <a:fillRect/>
          </a:stretch>
        </p:blipFill>
        <p:spPr>
          <a:xfrm>
            <a:off x="3473728" y="4685942"/>
            <a:ext cx="4464326" cy="1908361"/>
          </a:xfrm>
          <a:prstGeom prst="rect">
            <a:avLst/>
          </a:prstGeom>
        </p:spPr>
      </p:pic>
    </p:spTree>
    <p:extLst>
      <p:ext uri="{BB962C8B-B14F-4D97-AF65-F5344CB8AC3E}">
        <p14:creationId xmlns:p14="http://schemas.microsoft.com/office/powerpoint/2010/main" val="32785473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5E10E9-08C3-4AAB-B548-9F173CAE3A5A}"/>
              </a:ext>
            </a:extLst>
          </p:cNvPr>
          <p:cNvSpPr>
            <a:spLocks noGrp="1"/>
          </p:cNvSpPr>
          <p:nvPr>
            <p:ph type="title"/>
          </p:nvPr>
        </p:nvSpPr>
        <p:spPr/>
        <p:txBody>
          <a:bodyPr/>
          <a:lstStyle/>
          <a:p>
            <a:r>
              <a:rPr lang="en-GB" u="sng" dirty="0"/>
              <a:t>Presentation aims:</a:t>
            </a:r>
          </a:p>
        </p:txBody>
      </p:sp>
      <p:sp>
        <p:nvSpPr>
          <p:cNvPr id="6" name="Content Placeholder 2">
            <a:extLst>
              <a:ext uri="{FF2B5EF4-FFF2-40B4-BE49-F238E27FC236}">
                <a16:creationId xmlns:a16="http://schemas.microsoft.com/office/drawing/2014/main" id="{D33B0C0F-2D62-4A60-B031-30AFD87BD47E}"/>
              </a:ext>
            </a:extLst>
          </p:cNvPr>
          <p:cNvSpPr txBox="1">
            <a:spLocks/>
          </p:cNvSpPr>
          <p:nvPr/>
        </p:nvSpPr>
        <p:spPr>
          <a:xfrm>
            <a:off x="677334" y="1688113"/>
            <a:ext cx="6345260" cy="3023118"/>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a:buFont typeface="Wingdings 3" charset="2"/>
              <a:buAutoNum type="arabicPeriod"/>
            </a:pPr>
            <a:r>
              <a:rPr lang="en-GB" sz="2000" dirty="0"/>
              <a:t>How is maths taught at GM? </a:t>
            </a:r>
          </a:p>
          <a:p>
            <a:pPr>
              <a:buFont typeface="Wingdings 3" charset="2"/>
              <a:buAutoNum type="arabicPeriod"/>
            </a:pPr>
            <a:r>
              <a:rPr lang="en-GB" sz="2000" dirty="0"/>
              <a:t>What does maths look like at GM?</a:t>
            </a:r>
          </a:p>
          <a:p>
            <a:pPr>
              <a:buFont typeface="Wingdings 3" charset="2"/>
              <a:buAutoNum type="arabicPeriod"/>
            </a:pPr>
            <a:r>
              <a:rPr lang="en-GB" sz="2000" dirty="0"/>
              <a:t>How can I support my child at home with maths?</a:t>
            </a:r>
          </a:p>
          <a:p>
            <a:pPr>
              <a:buFont typeface="Wingdings 3" charset="2"/>
              <a:buAutoNum type="arabicPeriod"/>
            </a:pPr>
            <a:r>
              <a:rPr lang="en-GB" sz="2000" dirty="0"/>
              <a:t>Lots of time for trying maths questions yourselves! </a:t>
            </a:r>
          </a:p>
        </p:txBody>
      </p:sp>
      <p:pic>
        <p:nvPicPr>
          <p:cNvPr id="3" name="Picture 2">
            <a:extLst>
              <a:ext uri="{FF2B5EF4-FFF2-40B4-BE49-F238E27FC236}">
                <a16:creationId xmlns:a16="http://schemas.microsoft.com/office/drawing/2014/main" id="{C3160243-2C75-472F-BC43-8E4D75BF93E7}"/>
              </a:ext>
            </a:extLst>
          </p:cNvPr>
          <p:cNvPicPr>
            <a:picLocks noChangeAspect="1"/>
          </p:cNvPicPr>
          <p:nvPr/>
        </p:nvPicPr>
        <p:blipFill>
          <a:blip r:embed="rId2"/>
          <a:stretch>
            <a:fillRect/>
          </a:stretch>
        </p:blipFill>
        <p:spPr>
          <a:xfrm>
            <a:off x="6487610" y="2961108"/>
            <a:ext cx="4815021" cy="3678141"/>
          </a:xfrm>
          <a:prstGeom prst="rect">
            <a:avLst/>
          </a:prstGeom>
        </p:spPr>
      </p:pic>
      <p:pic>
        <p:nvPicPr>
          <p:cNvPr id="5" name="Picture 4">
            <a:extLst>
              <a:ext uri="{FF2B5EF4-FFF2-40B4-BE49-F238E27FC236}">
                <a16:creationId xmlns:a16="http://schemas.microsoft.com/office/drawing/2014/main" id="{E781D6D5-E80D-43B1-9AC0-76209EED3DA5}"/>
              </a:ext>
            </a:extLst>
          </p:cNvPr>
          <p:cNvPicPr>
            <a:picLocks noChangeAspect="1"/>
          </p:cNvPicPr>
          <p:nvPr/>
        </p:nvPicPr>
        <p:blipFill>
          <a:blip r:embed="rId3"/>
          <a:stretch>
            <a:fillRect/>
          </a:stretch>
        </p:blipFill>
        <p:spPr>
          <a:xfrm>
            <a:off x="1028800" y="3429000"/>
            <a:ext cx="4513762" cy="2825220"/>
          </a:xfrm>
          <a:prstGeom prst="rect">
            <a:avLst/>
          </a:prstGeom>
        </p:spPr>
      </p:pic>
    </p:spTree>
    <p:extLst>
      <p:ext uri="{BB962C8B-B14F-4D97-AF65-F5344CB8AC3E}">
        <p14:creationId xmlns:p14="http://schemas.microsoft.com/office/powerpoint/2010/main" val="390247626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6CC8FD-5BF2-4F08-9E19-699A92B02BF4}"/>
              </a:ext>
            </a:extLst>
          </p:cNvPr>
          <p:cNvSpPr>
            <a:spLocks noGrp="1"/>
          </p:cNvSpPr>
          <p:nvPr>
            <p:ph type="title"/>
          </p:nvPr>
        </p:nvSpPr>
        <p:spPr/>
        <p:txBody>
          <a:bodyPr/>
          <a:lstStyle/>
          <a:p>
            <a:r>
              <a:rPr lang="en-GB" dirty="0"/>
              <a:t>How is maths taught at GM? </a:t>
            </a:r>
            <a:br>
              <a:rPr lang="en-GB" dirty="0"/>
            </a:br>
            <a:r>
              <a:rPr lang="en-US" i="1" dirty="0" err="1"/>
              <a:t>Maths</a:t>
            </a:r>
            <a:r>
              <a:rPr lang="en-US" i="1" dirty="0"/>
              <a:t> Mastery</a:t>
            </a:r>
            <a:endParaRPr lang="en-GB" i="1" dirty="0"/>
          </a:p>
        </p:txBody>
      </p:sp>
      <p:sp>
        <p:nvSpPr>
          <p:cNvPr id="3" name="Content Placeholder 2">
            <a:extLst>
              <a:ext uri="{FF2B5EF4-FFF2-40B4-BE49-F238E27FC236}">
                <a16:creationId xmlns:a16="http://schemas.microsoft.com/office/drawing/2014/main" id="{07659D3E-8C51-4CD1-9642-C23A247AF803}"/>
              </a:ext>
            </a:extLst>
          </p:cNvPr>
          <p:cNvSpPr>
            <a:spLocks noGrp="1"/>
          </p:cNvSpPr>
          <p:nvPr>
            <p:ph idx="1"/>
          </p:nvPr>
        </p:nvSpPr>
        <p:spPr/>
        <p:txBody>
          <a:bodyPr>
            <a:normAutofit/>
          </a:bodyPr>
          <a:lstStyle/>
          <a:p>
            <a:pPr marL="0" indent="0">
              <a:buNone/>
            </a:pPr>
            <a:r>
              <a:rPr lang="en-US" dirty="0"/>
              <a:t>Mastering </a:t>
            </a:r>
            <a:r>
              <a:rPr lang="en-US" dirty="0" err="1"/>
              <a:t>maths</a:t>
            </a:r>
            <a:r>
              <a:rPr lang="en-US" dirty="0"/>
              <a:t> means pupils of </a:t>
            </a:r>
            <a:r>
              <a:rPr lang="en-US" b="1" dirty="0"/>
              <a:t>all ages </a:t>
            </a:r>
            <a:r>
              <a:rPr lang="en-US" dirty="0"/>
              <a:t>acquiring a </a:t>
            </a:r>
            <a:r>
              <a:rPr lang="en-US" b="1" dirty="0"/>
              <a:t>deep, long-term, secure and adaptable </a:t>
            </a:r>
            <a:r>
              <a:rPr lang="en-US" dirty="0"/>
              <a:t>understanding of the subject. The phrase ‘teaching for mastery’ describes the elements of classroom practice and school </a:t>
            </a:r>
            <a:r>
              <a:rPr lang="en-US" dirty="0" err="1"/>
              <a:t>organisation</a:t>
            </a:r>
            <a:r>
              <a:rPr lang="en-US" dirty="0"/>
              <a:t> that combine to give pupils the best chances of mastering </a:t>
            </a:r>
            <a:r>
              <a:rPr lang="en-US" dirty="0" err="1"/>
              <a:t>maths</a:t>
            </a:r>
            <a:r>
              <a:rPr lang="en-US" dirty="0"/>
              <a:t>. Achieving mastery means acquiring a solid enough understanding of the </a:t>
            </a:r>
            <a:r>
              <a:rPr lang="en-US" dirty="0" err="1"/>
              <a:t>maths</a:t>
            </a:r>
            <a:r>
              <a:rPr lang="en-US" dirty="0"/>
              <a:t> that’s been taught to enable pupils to move on to more advanced material.</a:t>
            </a:r>
          </a:p>
          <a:p>
            <a:endParaRPr lang="en-US" dirty="0"/>
          </a:p>
          <a:p>
            <a:r>
              <a:rPr lang="en-US" dirty="0"/>
              <a:t>The </a:t>
            </a:r>
            <a:r>
              <a:rPr lang="en-US" b="1" dirty="0"/>
              <a:t>Five Big Ideas</a:t>
            </a:r>
            <a:r>
              <a:rPr lang="en-US" dirty="0"/>
              <a:t> underpin teaching for mastery:</a:t>
            </a:r>
            <a:endParaRPr lang="en-GB" dirty="0"/>
          </a:p>
        </p:txBody>
      </p:sp>
      <p:pic>
        <p:nvPicPr>
          <p:cNvPr id="4" name="Picture 3">
            <a:extLst>
              <a:ext uri="{FF2B5EF4-FFF2-40B4-BE49-F238E27FC236}">
                <a16:creationId xmlns:a16="http://schemas.microsoft.com/office/drawing/2014/main" id="{65A58995-E626-45EC-93AF-A4654D006A15}"/>
              </a:ext>
            </a:extLst>
          </p:cNvPr>
          <p:cNvPicPr>
            <a:picLocks noChangeAspect="1"/>
          </p:cNvPicPr>
          <p:nvPr/>
        </p:nvPicPr>
        <p:blipFill>
          <a:blip r:embed="rId2"/>
          <a:stretch>
            <a:fillRect/>
          </a:stretch>
        </p:blipFill>
        <p:spPr>
          <a:xfrm>
            <a:off x="6673226" y="3429000"/>
            <a:ext cx="3810330" cy="2911092"/>
          </a:xfrm>
          <a:prstGeom prst="rect">
            <a:avLst/>
          </a:prstGeom>
        </p:spPr>
      </p:pic>
      <p:sp>
        <p:nvSpPr>
          <p:cNvPr id="5" name="Rectangle 4">
            <a:extLst>
              <a:ext uri="{FF2B5EF4-FFF2-40B4-BE49-F238E27FC236}">
                <a16:creationId xmlns:a16="http://schemas.microsoft.com/office/drawing/2014/main" id="{C46AA2CA-55BF-4713-B138-7403A85C0FD0}"/>
              </a:ext>
            </a:extLst>
          </p:cNvPr>
          <p:cNvSpPr/>
          <p:nvPr/>
        </p:nvSpPr>
        <p:spPr>
          <a:xfrm>
            <a:off x="8578391" y="178229"/>
            <a:ext cx="3221775" cy="923330"/>
          </a:xfrm>
          <a:prstGeom prst="rect">
            <a:avLst/>
          </a:prstGeom>
        </p:spPr>
        <p:style>
          <a:lnRef idx="2">
            <a:schemeClr val="accent6">
              <a:shade val="50000"/>
            </a:schemeClr>
          </a:lnRef>
          <a:fillRef idx="1">
            <a:schemeClr val="accent6"/>
          </a:fillRef>
          <a:effectRef idx="0">
            <a:schemeClr val="accent6"/>
          </a:effectRef>
          <a:fontRef idx="minor">
            <a:schemeClr val="lt1"/>
          </a:fontRef>
        </p:style>
        <p:txBody>
          <a:bodyPr wrap="square">
            <a:spAutoFit/>
          </a:bodyPr>
          <a:lstStyle/>
          <a:p>
            <a:r>
              <a:rPr lang="en-US" dirty="0"/>
              <a:t>Mathematics teaching for mastery assumes </a:t>
            </a:r>
            <a:r>
              <a:rPr lang="en-US" b="1" dirty="0"/>
              <a:t>everyone </a:t>
            </a:r>
            <a:r>
              <a:rPr lang="en-US" dirty="0"/>
              <a:t>can learn and enjoy mathematics!</a:t>
            </a:r>
          </a:p>
        </p:txBody>
      </p:sp>
    </p:spTree>
    <p:extLst>
      <p:ext uri="{BB962C8B-B14F-4D97-AF65-F5344CB8AC3E}">
        <p14:creationId xmlns:p14="http://schemas.microsoft.com/office/powerpoint/2010/main" val="178325042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BB5964-4F6D-4740-B9DF-CD32FD242160}"/>
              </a:ext>
            </a:extLst>
          </p:cNvPr>
          <p:cNvSpPr>
            <a:spLocks noGrp="1"/>
          </p:cNvSpPr>
          <p:nvPr>
            <p:ph type="title"/>
          </p:nvPr>
        </p:nvSpPr>
        <p:spPr/>
        <p:txBody>
          <a:bodyPr/>
          <a:lstStyle/>
          <a:p>
            <a:r>
              <a:rPr lang="en-GB" dirty="0"/>
              <a:t>How is maths taught at GM? </a:t>
            </a:r>
            <a:br>
              <a:rPr lang="en-GB" dirty="0"/>
            </a:br>
            <a:r>
              <a:rPr lang="en-US" i="1" dirty="0"/>
              <a:t>White Rose Curriculum</a:t>
            </a:r>
            <a:endParaRPr lang="en-GB" i="1" dirty="0"/>
          </a:p>
        </p:txBody>
      </p:sp>
      <p:sp>
        <p:nvSpPr>
          <p:cNvPr id="3" name="Content Placeholder 2">
            <a:extLst>
              <a:ext uri="{FF2B5EF4-FFF2-40B4-BE49-F238E27FC236}">
                <a16:creationId xmlns:a16="http://schemas.microsoft.com/office/drawing/2014/main" id="{894A2EF7-1FD3-4C16-9BAE-BD7D10823D94}"/>
              </a:ext>
            </a:extLst>
          </p:cNvPr>
          <p:cNvSpPr>
            <a:spLocks noGrp="1"/>
          </p:cNvSpPr>
          <p:nvPr>
            <p:ph idx="1"/>
          </p:nvPr>
        </p:nvSpPr>
        <p:spPr/>
        <p:txBody>
          <a:bodyPr/>
          <a:lstStyle/>
          <a:p>
            <a:r>
              <a:rPr lang="en-US" dirty="0"/>
              <a:t>We follow the ‘White Rose’ </a:t>
            </a:r>
            <a:r>
              <a:rPr lang="en-US" dirty="0" err="1"/>
              <a:t>maths</a:t>
            </a:r>
            <a:r>
              <a:rPr lang="en-US" dirty="0"/>
              <a:t> curriculum. The curriculum is split into ‘blocks’ and then further into ‘small steps’.</a:t>
            </a:r>
            <a:endParaRPr lang="en-GB" dirty="0"/>
          </a:p>
        </p:txBody>
      </p:sp>
      <p:pic>
        <p:nvPicPr>
          <p:cNvPr id="5" name="Picture 4">
            <a:extLst>
              <a:ext uri="{FF2B5EF4-FFF2-40B4-BE49-F238E27FC236}">
                <a16:creationId xmlns:a16="http://schemas.microsoft.com/office/drawing/2014/main" id="{2CFC52EF-E58A-4F38-ACA0-920D9DBAD3E4}"/>
              </a:ext>
            </a:extLst>
          </p:cNvPr>
          <p:cNvPicPr>
            <a:picLocks noChangeAspect="1"/>
          </p:cNvPicPr>
          <p:nvPr/>
        </p:nvPicPr>
        <p:blipFill>
          <a:blip r:embed="rId2"/>
          <a:stretch>
            <a:fillRect/>
          </a:stretch>
        </p:blipFill>
        <p:spPr>
          <a:xfrm>
            <a:off x="2820003" y="5082176"/>
            <a:ext cx="7834039" cy="1143099"/>
          </a:xfrm>
          <a:prstGeom prst="rect">
            <a:avLst/>
          </a:prstGeom>
        </p:spPr>
      </p:pic>
      <p:pic>
        <p:nvPicPr>
          <p:cNvPr id="6" name="Picture 5">
            <a:extLst>
              <a:ext uri="{FF2B5EF4-FFF2-40B4-BE49-F238E27FC236}">
                <a16:creationId xmlns:a16="http://schemas.microsoft.com/office/drawing/2014/main" id="{C4531343-10DB-47F5-AB98-14397B123A0B}"/>
              </a:ext>
            </a:extLst>
          </p:cNvPr>
          <p:cNvPicPr>
            <a:picLocks noChangeAspect="1"/>
          </p:cNvPicPr>
          <p:nvPr/>
        </p:nvPicPr>
        <p:blipFill>
          <a:blip r:embed="rId3"/>
          <a:stretch>
            <a:fillRect/>
          </a:stretch>
        </p:blipFill>
        <p:spPr>
          <a:xfrm>
            <a:off x="1143761" y="5274655"/>
            <a:ext cx="1676242" cy="772529"/>
          </a:xfrm>
          <a:prstGeom prst="rect">
            <a:avLst/>
          </a:prstGeom>
        </p:spPr>
      </p:pic>
      <p:pic>
        <p:nvPicPr>
          <p:cNvPr id="7" name="Picture 6">
            <a:extLst>
              <a:ext uri="{FF2B5EF4-FFF2-40B4-BE49-F238E27FC236}">
                <a16:creationId xmlns:a16="http://schemas.microsoft.com/office/drawing/2014/main" id="{5D4C028C-8CED-43A3-9556-75105215B12F}"/>
              </a:ext>
            </a:extLst>
          </p:cNvPr>
          <p:cNvPicPr>
            <a:picLocks noChangeAspect="1"/>
          </p:cNvPicPr>
          <p:nvPr/>
        </p:nvPicPr>
        <p:blipFill>
          <a:blip r:embed="rId4"/>
          <a:stretch>
            <a:fillRect/>
          </a:stretch>
        </p:blipFill>
        <p:spPr>
          <a:xfrm>
            <a:off x="197204" y="2722032"/>
            <a:ext cx="5590853" cy="2239375"/>
          </a:xfrm>
          <a:prstGeom prst="rect">
            <a:avLst/>
          </a:prstGeom>
        </p:spPr>
      </p:pic>
      <p:pic>
        <p:nvPicPr>
          <p:cNvPr id="8" name="Picture 7">
            <a:extLst>
              <a:ext uri="{FF2B5EF4-FFF2-40B4-BE49-F238E27FC236}">
                <a16:creationId xmlns:a16="http://schemas.microsoft.com/office/drawing/2014/main" id="{A5CF269D-6FDD-4176-B692-256B207313BB}"/>
              </a:ext>
            </a:extLst>
          </p:cNvPr>
          <p:cNvPicPr>
            <a:picLocks noChangeAspect="1"/>
          </p:cNvPicPr>
          <p:nvPr/>
        </p:nvPicPr>
        <p:blipFill>
          <a:blip r:embed="rId5"/>
          <a:stretch>
            <a:fillRect/>
          </a:stretch>
        </p:blipFill>
        <p:spPr>
          <a:xfrm>
            <a:off x="5859204" y="2806462"/>
            <a:ext cx="6196552" cy="2097624"/>
          </a:xfrm>
          <a:prstGeom prst="rect">
            <a:avLst/>
          </a:prstGeom>
        </p:spPr>
      </p:pic>
    </p:spTree>
    <p:extLst>
      <p:ext uri="{BB962C8B-B14F-4D97-AF65-F5344CB8AC3E}">
        <p14:creationId xmlns:p14="http://schemas.microsoft.com/office/powerpoint/2010/main" val="27757504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285784-3D62-484B-A6D2-D876E7E5D3D6}"/>
              </a:ext>
            </a:extLst>
          </p:cNvPr>
          <p:cNvSpPr>
            <a:spLocks noGrp="1"/>
          </p:cNvSpPr>
          <p:nvPr>
            <p:ph type="title"/>
          </p:nvPr>
        </p:nvSpPr>
        <p:spPr/>
        <p:txBody>
          <a:bodyPr/>
          <a:lstStyle/>
          <a:p>
            <a:r>
              <a:rPr lang="en-US" dirty="0"/>
              <a:t>What does </a:t>
            </a:r>
            <a:r>
              <a:rPr lang="en-US" dirty="0" err="1"/>
              <a:t>maths</a:t>
            </a:r>
            <a:r>
              <a:rPr lang="en-US" dirty="0"/>
              <a:t> look like at GM?</a:t>
            </a:r>
            <a:br>
              <a:rPr lang="en-US" dirty="0"/>
            </a:br>
            <a:r>
              <a:rPr lang="en-US" i="1" dirty="0"/>
              <a:t>Concrete-Pictorial-Abstract</a:t>
            </a:r>
            <a:endParaRPr lang="en-GB" i="1" dirty="0"/>
          </a:p>
        </p:txBody>
      </p:sp>
      <p:pic>
        <p:nvPicPr>
          <p:cNvPr id="5" name="Picture 4">
            <a:extLst>
              <a:ext uri="{FF2B5EF4-FFF2-40B4-BE49-F238E27FC236}">
                <a16:creationId xmlns:a16="http://schemas.microsoft.com/office/drawing/2014/main" id="{0849A986-EF43-4220-B986-684B4CCC7BE6}"/>
              </a:ext>
            </a:extLst>
          </p:cNvPr>
          <p:cNvPicPr>
            <a:picLocks noChangeAspect="1"/>
          </p:cNvPicPr>
          <p:nvPr/>
        </p:nvPicPr>
        <p:blipFill rotWithShape="1">
          <a:blip r:embed="rId2"/>
          <a:srcRect b="4605"/>
          <a:stretch/>
        </p:blipFill>
        <p:spPr>
          <a:xfrm>
            <a:off x="8403071" y="1875933"/>
            <a:ext cx="3354761" cy="4798244"/>
          </a:xfrm>
          <a:prstGeom prst="rect">
            <a:avLst/>
          </a:prstGeom>
        </p:spPr>
      </p:pic>
      <p:sp>
        <p:nvSpPr>
          <p:cNvPr id="6" name="Content Placeholder 2">
            <a:extLst>
              <a:ext uri="{FF2B5EF4-FFF2-40B4-BE49-F238E27FC236}">
                <a16:creationId xmlns:a16="http://schemas.microsoft.com/office/drawing/2014/main" id="{ABB2C9D7-9FC6-48D7-934C-F80AF112E9E6}"/>
              </a:ext>
            </a:extLst>
          </p:cNvPr>
          <p:cNvSpPr>
            <a:spLocks noGrp="1"/>
          </p:cNvSpPr>
          <p:nvPr>
            <p:ph idx="1"/>
          </p:nvPr>
        </p:nvSpPr>
        <p:spPr>
          <a:xfrm>
            <a:off x="1097280" y="1845734"/>
            <a:ext cx="6481871" cy="4023360"/>
          </a:xfrm>
        </p:spPr>
        <p:txBody>
          <a:bodyPr/>
          <a:lstStyle/>
          <a:p>
            <a:pPr marL="0" indent="0">
              <a:buNone/>
            </a:pPr>
            <a:r>
              <a:rPr lang="en-US" dirty="0"/>
              <a:t>The White Rose curriculum is designed to make </a:t>
            </a:r>
            <a:r>
              <a:rPr lang="en-US" dirty="0" err="1"/>
              <a:t>maths</a:t>
            </a:r>
            <a:r>
              <a:rPr lang="en-US" dirty="0"/>
              <a:t> visible through physical objects and pictorial representations of a concept.</a:t>
            </a:r>
            <a:r>
              <a:rPr lang="en-GB" dirty="0"/>
              <a:t> Children will build their understanding of a concept through experimenting with physical resources, then learning how to draw or represent the concept visually and finally moving on to use abstract methods.</a:t>
            </a:r>
          </a:p>
          <a:p>
            <a:pPr marL="0" indent="0">
              <a:buNone/>
            </a:pPr>
            <a:r>
              <a:rPr lang="en-US" dirty="0"/>
              <a:t>D</a:t>
            </a:r>
            <a:r>
              <a:rPr lang="en-GB" dirty="0" err="1"/>
              <a:t>uring</a:t>
            </a:r>
            <a:r>
              <a:rPr lang="en-GB" dirty="0"/>
              <a:t> a block or sequence of small steps, children will be able to move from concrete, to pictorial, to abstract as their understanding develops and deepens. Often, the concrete and pictorial will be used alongside the abstract method to ‘make the maths visible’.</a:t>
            </a:r>
          </a:p>
        </p:txBody>
      </p:sp>
    </p:spTree>
    <p:extLst>
      <p:ext uri="{BB962C8B-B14F-4D97-AF65-F5344CB8AC3E}">
        <p14:creationId xmlns:p14="http://schemas.microsoft.com/office/powerpoint/2010/main" val="151837154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66EF67-2F7E-4BFC-A62B-FB6CAD6E4916}"/>
              </a:ext>
            </a:extLst>
          </p:cNvPr>
          <p:cNvSpPr>
            <a:spLocks noGrp="1"/>
          </p:cNvSpPr>
          <p:nvPr>
            <p:ph type="title"/>
          </p:nvPr>
        </p:nvSpPr>
        <p:spPr/>
        <p:txBody>
          <a:bodyPr/>
          <a:lstStyle/>
          <a:p>
            <a:r>
              <a:rPr lang="en-US" dirty="0"/>
              <a:t>What does </a:t>
            </a:r>
            <a:r>
              <a:rPr lang="en-US" dirty="0" err="1"/>
              <a:t>maths</a:t>
            </a:r>
            <a:r>
              <a:rPr lang="en-US" dirty="0"/>
              <a:t> look like at GM?</a:t>
            </a:r>
            <a:br>
              <a:rPr lang="en-US" dirty="0"/>
            </a:br>
            <a:r>
              <a:rPr lang="en-US" i="1" dirty="0"/>
              <a:t>Concrete-Pictorial-Abstract</a:t>
            </a:r>
            <a:endParaRPr lang="en-GB" dirty="0"/>
          </a:p>
        </p:txBody>
      </p:sp>
      <p:sp>
        <p:nvSpPr>
          <p:cNvPr id="3" name="Content Placeholder 2">
            <a:extLst>
              <a:ext uri="{FF2B5EF4-FFF2-40B4-BE49-F238E27FC236}">
                <a16:creationId xmlns:a16="http://schemas.microsoft.com/office/drawing/2014/main" id="{481146B6-64DB-4524-A77C-F3C48058CEB2}"/>
              </a:ext>
            </a:extLst>
          </p:cNvPr>
          <p:cNvSpPr>
            <a:spLocks noGrp="1"/>
          </p:cNvSpPr>
          <p:nvPr>
            <p:ph idx="1"/>
          </p:nvPr>
        </p:nvSpPr>
        <p:spPr/>
        <p:txBody>
          <a:bodyPr/>
          <a:lstStyle/>
          <a:p>
            <a:r>
              <a:rPr lang="en-US" dirty="0"/>
              <a:t>S</a:t>
            </a:r>
            <a:r>
              <a:rPr lang="en-GB" dirty="0" err="1"/>
              <a:t>ome</a:t>
            </a:r>
            <a:r>
              <a:rPr lang="en-GB" dirty="0"/>
              <a:t> of the most common objects and pictorial representations we use are:</a:t>
            </a:r>
            <a:endParaRPr lang="en-US" dirty="0"/>
          </a:p>
          <a:p>
            <a:endParaRPr lang="en-GB" dirty="0"/>
          </a:p>
        </p:txBody>
      </p:sp>
      <p:pic>
        <p:nvPicPr>
          <p:cNvPr id="4" name="Picture 3">
            <a:extLst>
              <a:ext uri="{FF2B5EF4-FFF2-40B4-BE49-F238E27FC236}">
                <a16:creationId xmlns:a16="http://schemas.microsoft.com/office/drawing/2014/main" id="{7F85FE43-D9B3-42F7-A561-24753F0B5282}"/>
              </a:ext>
            </a:extLst>
          </p:cNvPr>
          <p:cNvPicPr>
            <a:picLocks noChangeAspect="1"/>
          </p:cNvPicPr>
          <p:nvPr/>
        </p:nvPicPr>
        <p:blipFill>
          <a:blip r:embed="rId2"/>
          <a:stretch>
            <a:fillRect/>
          </a:stretch>
        </p:blipFill>
        <p:spPr>
          <a:xfrm>
            <a:off x="381448" y="2598950"/>
            <a:ext cx="1854043" cy="2057891"/>
          </a:xfrm>
          <a:prstGeom prst="rect">
            <a:avLst/>
          </a:prstGeom>
        </p:spPr>
      </p:pic>
      <p:pic>
        <p:nvPicPr>
          <p:cNvPr id="5" name="Picture 4">
            <a:extLst>
              <a:ext uri="{FF2B5EF4-FFF2-40B4-BE49-F238E27FC236}">
                <a16:creationId xmlns:a16="http://schemas.microsoft.com/office/drawing/2014/main" id="{5B25D380-50AB-4EA2-92FE-9CA69B83C904}"/>
              </a:ext>
            </a:extLst>
          </p:cNvPr>
          <p:cNvPicPr>
            <a:picLocks noChangeAspect="1"/>
          </p:cNvPicPr>
          <p:nvPr/>
        </p:nvPicPr>
        <p:blipFill>
          <a:blip r:embed="rId3"/>
          <a:stretch>
            <a:fillRect/>
          </a:stretch>
        </p:blipFill>
        <p:spPr>
          <a:xfrm>
            <a:off x="5500220" y="2481749"/>
            <a:ext cx="2611224" cy="1204503"/>
          </a:xfrm>
          <a:prstGeom prst="rect">
            <a:avLst/>
          </a:prstGeom>
        </p:spPr>
      </p:pic>
      <p:pic>
        <p:nvPicPr>
          <p:cNvPr id="6" name="Picture 5">
            <a:extLst>
              <a:ext uri="{FF2B5EF4-FFF2-40B4-BE49-F238E27FC236}">
                <a16:creationId xmlns:a16="http://schemas.microsoft.com/office/drawing/2014/main" id="{E8D34DAE-0AB5-41BE-83E1-B0B0B5C740EB}"/>
              </a:ext>
            </a:extLst>
          </p:cNvPr>
          <p:cNvPicPr>
            <a:picLocks noChangeAspect="1"/>
          </p:cNvPicPr>
          <p:nvPr/>
        </p:nvPicPr>
        <p:blipFill>
          <a:blip r:embed="rId4"/>
          <a:stretch>
            <a:fillRect/>
          </a:stretch>
        </p:blipFill>
        <p:spPr>
          <a:xfrm>
            <a:off x="3327662" y="4864232"/>
            <a:ext cx="2773920" cy="1386960"/>
          </a:xfrm>
          <a:prstGeom prst="rect">
            <a:avLst/>
          </a:prstGeom>
        </p:spPr>
      </p:pic>
      <p:pic>
        <p:nvPicPr>
          <p:cNvPr id="7" name="Picture 6">
            <a:extLst>
              <a:ext uri="{FF2B5EF4-FFF2-40B4-BE49-F238E27FC236}">
                <a16:creationId xmlns:a16="http://schemas.microsoft.com/office/drawing/2014/main" id="{A7D40AD2-3F67-48C9-81B2-ECD8131F0B67}"/>
              </a:ext>
            </a:extLst>
          </p:cNvPr>
          <p:cNvPicPr>
            <a:picLocks noChangeAspect="1"/>
          </p:cNvPicPr>
          <p:nvPr/>
        </p:nvPicPr>
        <p:blipFill>
          <a:blip r:embed="rId5"/>
          <a:stretch>
            <a:fillRect/>
          </a:stretch>
        </p:blipFill>
        <p:spPr>
          <a:xfrm>
            <a:off x="2651459" y="2481749"/>
            <a:ext cx="2415749" cy="1386960"/>
          </a:xfrm>
          <a:prstGeom prst="rect">
            <a:avLst/>
          </a:prstGeom>
        </p:spPr>
      </p:pic>
      <p:pic>
        <p:nvPicPr>
          <p:cNvPr id="8" name="Picture 7">
            <a:extLst>
              <a:ext uri="{FF2B5EF4-FFF2-40B4-BE49-F238E27FC236}">
                <a16:creationId xmlns:a16="http://schemas.microsoft.com/office/drawing/2014/main" id="{A5E4A1F6-E03E-4013-BE7A-762848717311}"/>
              </a:ext>
            </a:extLst>
          </p:cNvPr>
          <p:cNvPicPr>
            <a:picLocks noChangeAspect="1"/>
          </p:cNvPicPr>
          <p:nvPr/>
        </p:nvPicPr>
        <p:blipFill>
          <a:blip r:embed="rId6"/>
          <a:stretch>
            <a:fillRect/>
          </a:stretch>
        </p:blipFill>
        <p:spPr>
          <a:xfrm>
            <a:off x="9582798" y="4173447"/>
            <a:ext cx="2270957" cy="1181202"/>
          </a:xfrm>
          <a:prstGeom prst="rect">
            <a:avLst/>
          </a:prstGeom>
        </p:spPr>
      </p:pic>
      <p:pic>
        <p:nvPicPr>
          <p:cNvPr id="10" name="Picture 9">
            <a:extLst>
              <a:ext uri="{FF2B5EF4-FFF2-40B4-BE49-F238E27FC236}">
                <a16:creationId xmlns:a16="http://schemas.microsoft.com/office/drawing/2014/main" id="{C18999C2-22A6-41C3-B7C8-0E79F75924C0}"/>
              </a:ext>
            </a:extLst>
          </p:cNvPr>
          <p:cNvPicPr>
            <a:picLocks noChangeAspect="1"/>
          </p:cNvPicPr>
          <p:nvPr/>
        </p:nvPicPr>
        <p:blipFill>
          <a:blip r:embed="rId7"/>
          <a:stretch>
            <a:fillRect/>
          </a:stretch>
        </p:blipFill>
        <p:spPr>
          <a:xfrm>
            <a:off x="6621387" y="4208323"/>
            <a:ext cx="2263336" cy="1851820"/>
          </a:xfrm>
          <a:prstGeom prst="rect">
            <a:avLst/>
          </a:prstGeom>
        </p:spPr>
      </p:pic>
      <p:pic>
        <p:nvPicPr>
          <p:cNvPr id="11" name="Picture 10">
            <a:extLst>
              <a:ext uri="{FF2B5EF4-FFF2-40B4-BE49-F238E27FC236}">
                <a16:creationId xmlns:a16="http://schemas.microsoft.com/office/drawing/2014/main" id="{685A8614-A56F-4FA6-8525-54F93A03DDA7}"/>
              </a:ext>
            </a:extLst>
          </p:cNvPr>
          <p:cNvPicPr>
            <a:picLocks noChangeAspect="1"/>
          </p:cNvPicPr>
          <p:nvPr/>
        </p:nvPicPr>
        <p:blipFill>
          <a:blip r:embed="rId8"/>
          <a:stretch>
            <a:fillRect/>
          </a:stretch>
        </p:blipFill>
        <p:spPr>
          <a:xfrm>
            <a:off x="162325" y="5000226"/>
            <a:ext cx="2987299" cy="518205"/>
          </a:xfrm>
          <a:prstGeom prst="rect">
            <a:avLst/>
          </a:prstGeom>
        </p:spPr>
      </p:pic>
      <p:pic>
        <p:nvPicPr>
          <p:cNvPr id="12" name="Picture 11">
            <a:extLst>
              <a:ext uri="{FF2B5EF4-FFF2-40B4-BE49-F238E27FC236}">
                <a16:creationId xmlns:a16="http://schemas.microsoft.com/office/drawing/2014/main" id="{6154AE64-CBBE-4CD4-87F4-C75271B076F4}"/>
              </a:ext>
            </a:extLst>
          </p:cNvPr>
          <p:cNvPicPr>
            <a:picLocks noChangeAspect="1"/>
          </p:cNvPicPr>
          <p:nvPr/>
        </p:nvPicPr>
        <p:blipFill>
          <a:blip r:embed="rId9"/>
          <a:stretch>
            <a:fillRect/>
          </a:stretch>
        </p:blipFill>
        <p:spPr>
          <a:xfrm>
            <a:off x="179482" y="5489275"/>
            <a:ext cx="2768176" cy="1200126"/>
          </a:xfrm>
          <a:prstGeom prst="rect">
            <a:avLst/>
          </a:prstGeom>
        </p:spPr>
      </p:pic>
      <p:pic>
        <p:nvPicPr>
          <p:cNvPr id="13" name="Picture 12">
            <a:extLst>
              <a:ext uri="{FF2B5EF4-FFF2-40B4-BE49-F238E27FC236}">
                <a16:creationId xmlns:a16="http://schemas.microsoft.com/office/drawing/2014/main" id="{88998D1B-DA7F-4999-8BCB-DBBB2ABEA265}"/>
              </a:ext>
            </a:extLst>
          </p:cNvPr>
          <p:cNvPicPr>
            <a:picLocks noChangeAspect="1"/>
          </p:cNvPicPr>
          <p:nvPr/>
        </p:nvPicPr>
        <p:blipFill>
          <a:blip r:embed="rId10"/>
          <a:stretch>
            <a:fillRect/>
          </a:stretch>
        </p:blipFill>
        <p:spPr>
          <a:xfrm>
            <a:off x="8659187" y="2605043"/>
            <a:ext cx="2712999" cy="1204503"/>
          </a:xfrm>
          <a:prstGeom prst="rect">
            <a:avLst/>
          </a:prstGeom>
        </p:spPr>
      </p:pic>
    </p:spTree>
    <p:extLst>
      <p:ext uri="{BB962C8B-B14F-4D97-AF65-F5344CB8AC3E}">
        <p14:creationId xmlns:p14="http://schemas.microsoft.com/office/powerpoint/2010/main" val="221202705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457BD4-6F17-4F6C-AEED-AAED285696EA}"/>
              </a:ext>
            </a:extLst>
          </p:cNvPr>
          <p:cNvSpPr>
            <a:spLocks noGrp="1"/>
          </p:cNvSpPr>
          <p:nvPr>
            <p:ph type="title"/>
          </p:nvPr>
        </p:nvSpPr>
        <p:spPr/>
        <p:txBody>
          <a:bodyPr/>
          <a:lstStyle/>
          <a:p>
            <a:r>
              <a:rPr lang="en-US" dirty="0"/>
              <a:t>What does </a:t>
            </a:r>
            <a:r>
              <a:rPr lang="en-US" dirty="0" err="1"/>
              <a:t>maths</a:t>
            </a:r>
            <a:r>
              <a:rPr lang="en-US" dirty="0"/>
              <a:t> look like at GM?</a:t>
            </a:r>
            <a:br>
              <a:rPr lang="en-US" dirty="0"/>
            </a:br>
            <a:r>
              <a:rPr lang="en-US" i="1" dirty="0"/>
              <a:t>Lessons</a:t>
            </a:r>
            <a:endParaRPr lang="en-GB" dirty="0"/>
          </a:p>
        </p:txBody>
      </p:sp>
      <p:sp>
        <p:nvSpPr>
          <p:cNvPr id="3" name="Content Placeholder 2">
            <a:extLst>
              <a:ext uri="{FF2B5EF4-FFF2-40B4-BE49-F238E27FC236}">
                <a16:creationId xmlns:a16="http://schemas.microsoft.com/office/drawing/2014/main" id="{EC8893ED-1A29-4653-ABEE-956DDDD1FAF3}"/>
              </a:ext>
            </a:extLst>
          </p:cNvPr>
          <p:cNvSpPr>
            <a:spLocks noGrp="1"/>
          </p:cNvSpPr>
          <p:nvPr>
            <p:ph idx="1"/>
          </p:nvPr>
        </p:nvSpPr>
        <p:spPr>
          <a:xfrm>
            <a:off x="484538" y="1892868"/>
            <a:ext cx="5369508" cy="4023360"/>
          </a:xfrm>
        </p:spPr>
        <p:txBody>
          <a:bodyPr>
            <a:normAutofit lnSpcReduction="10000"/>
          </a:bodyPr>
          <a:lstStyle/>
          <a:p>
            <a:r>
              <a:rPr lang="en-US" dirty="0"/>
              <a:t>A typical lesson might look like:</a:t>
            </a:r>
          </a:p>
          <a:p>
            <a:r>
              <a:rPr lang="en-US" dirty="0"/>
              <a:t>Early Years – lots of practical activities based on number using a variety of representations, a focus on a specific number for the week</a:t>
            </a:r>
          </a:p>
          <a:p>
            <a:endParaRPr lang="en-US" dirty="0"/>
          </a:p>
          <a:p>
            <a:r>
              <a:rPr lang="en-US" dirty="0"/>
              <a:t>KS1 – fluency, reasoning and problem solving tasks based on a ‘small step’ with some guided and group activities as well as some independent tasks.</a:t>
            </a:r>
          </a:p>
          <a:p>
            <a:endParaRPr lang="en-US" dirty="0"/>
          </a:p>
          <a:p>
            <a:r>
              <a:rPr lang="en-US" dirty="0"/>
              <a:t>KS2 – fluency, reasoning and problem solving based on a ‘small step’ with some group and partnered work as well as independent tasks.</a:t>
            </a:r>
          </a:p>
        </p:txBody>
      </p:sp>
      <p:pic>
        <p:nvPicPr>
          <p:cNvPr id="5" name="Picture 4">
            <a:extLst>
              <a:ext uri="{FF2B5EF4-FFF2-40B4-BE49-F238E27FC236}">
                <a16:creationId xmlns:a16="http://schemas.microsoft.com/office/drawing/2014/main" id="{C4D3FC2D-2524-4AF7-83B7-B09F78E9F461}"/>
              </a:ext>
            </a:extLst>
          </p:cNvPr>
          <p:cNvPicPr>
            <a:picLocks noChangeAspect="1"/>
          </p:cNvPicPr>
          <p:nvPr/>
        </p:nvPicPr>
        <p:blipFill>
          <a:blip r:embed="rId2"/>
          <a:stretch>
            <a:fillRect/>
          </a:stretch>
        </p:blipFill>
        <p:spPr>
          <a:xfrm>
            <a:off x="6096000" y="990126"/>
            <a:ext cx="1971145" cy="2438874"/>
          </a:xfrm>
          <a:prstGeom prst="rect">
            <a:avLst/>
          </a:prstGeom>
        </p:spPr>
      </p:pic>
      <p:pic>
        <p:nvPicPr>
          <p:cNvPr id="6" name="Picture 5">
            <a:extLst>
              <a:ext uri="{FF2B5EF4-FFF2-40B4-BE49-F238E27FC236}">
                <a16:creationId xmlns:a16="http://schemas.microsoft.com/office/drawing/2014/main" id="{E403556D-39C4-469F-98E6-A0097553AA9D}"/>
              </a:ext>
            </a:extLst>
          </p:cNvPr>
          <p:cNvPicPr>
            <a:picLocks noChangeAspect="1"/>
          </p:cNvPicPr>
          <p:nvPr/>
        </p:nvPicPr>
        <p:blipFill>
          <a:blip r:embed="rId3"/>
          <a:stretch>
            <a:fillRect/>
          </a:stretch>
        </p:blipFill>
        <p:spPr>
          <a:xfrm>
            <a:off x="8369190" y="1469981"/>
            <a:ext cx="2483576" cy="1833668"/>
          </a:xfrm>
          <a:prstGeom prst="rect">
            <a:avLst/>
          </a:prstGeom>
        </p:spPr>
      </p:pic>
      <p:pic>
        <p:nvPicPr>
          <p:cNvPr id="7" name="Picture 6">
            <a:extLst>
              <a:ext uri="{FF2B5EF4-FFF2-40B4-BE49-F238E27FC236}">
                <a16:creationId xmlns:a16="http://schemas.microsoft.com/office/drawing/2014/main" id="{36B87CA1-78D3-418D-9B0D-E65F04F35AB4}"/>
              </a:ext>
            </a:extLst>
          </p:cNvPr>
          <p:cNvPicPr>
            <a:picLocks noChangeAspect="1"/>
          </p:cNvPicPr>
          <p:nvPr/>
        </p:nvPicPr>
        <p:blipFill rotWithShape="1">
          <a:blip r:embed="rId4"/>
          <a:srcRect t="23718" r="50481" b="53204"/>
          <a:stretch/>
        </p:blipFill>
        <p:spPr>
          <a:xfrm>
            <a:off x="6337956" y="3601933"/>
            <a:ext cx="1552279" cy="1073426"/>
          </a:xfrm>
          <a:prstGeom prst="rect">
            <a:avLst/>
          </a:prstGeom>
        </p:spPr>
      </p:pic>
      <p:pic>
        <p:nvPicPr>
          <p:cNvPr id="8" name="Picture 7">
            <a:extLst>
              <a:ext uri="{FF2B5EF4-FFF2-40B4-BE49-F238E27FC236}">
                <a16:creationId xmlns:a16="http://schemas.microsoft.com/office/drawing/2014/main" id="{F9C59919-B4AB-4C20-8A77-9BA38BDF8B22}"/>
              </a:ext>
            </a:extLst>
          </p:cNvPr>
          <p:cNvPicPr>
            <a:picLocks noChangeAspect="1"/>
          </p:cNvPicPr>
          <p:nvPr/>
        </p:nvPicPr>
        <p:blipFill rotWithShape="1">
          <a:blip r:embed="rId5"/>
          <a:srcRect t="51192" r="52151" b="23736"/>
          <a:stretch/>
        </p:blipFill>
        <p:spPr>
          <a:xfrm>
            <a:off x="8067145" y="3601933"/>
            <a:ext cx="1971145" cy="1319753"/>
          </a:xfrm>
          <a:prstGeom prst="rect">
            <a:avLst/>
          </a:prstGeom>
        </p:spPr>
      </p:pic>
    </p:spTree>
    <p:extLst>
      <p:ext uri="{BB962C8B-B14F-4D97-AF65-F5344CB8AC3E}">
        <p14:creationId xmlns:p14="http://schemas.microsoft.com/office/powerpoint/2010/main" val="179211267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7C67AD-DF35-48CE-A5DD-A79B54814AAA}"/>
              </a:ext>
            </a:extLst>
          </p:cNvPr>
          <p:cNvSpPr>
            <a:spLocks noGrp="1"/>
          </p:cNvSpPr>
          <p:nvPr>
            <p:ph type="title"/>
          </p:nvPr>
        </p:nvSpPr>
        <p:spPr>
          <a:xfrm>
            <a:off x="584462" y="286603"/>
            <a:ext cx="11227324" cy="1450757"/>
          </a:xfrm>
        </p:spPr>
        <p:txBody>
          <a:bodyPr>
            <a:normAutofit fontScale="90000"/>
          </a:bodyPr>
          <a:lstStyle/>
          <a:p>
            <a:r>
              <a:rPr lang="en-GB" dirty="0"/>
              <a:t>How can I support my child at home with maths?</a:t>
            </a:r>
            <a:br>
              <a:rPr lang="en-GB" dirty="0"/>
            </a:br>
            <a:r>
              <a:rPr lang="en-GB" i="1" dirty="0"/>
              <a:t>White Rose Workbooks, Mathletics, TTR and </a:t>
            </a:r>
            <a:r>
              <a:rPr lang="en-GB" i="1" dirty="0" err="1"/>
              <a:t>Numbots</a:t>
            </a:r>
            <a:endParaRPr lang="en-GB" i="1" dirty="0"/>
          </a:p>
        </p:txBody>
      </p:sp>
      <p:pic>
        <p:nvPicPr>
          <p:cNvPr id="4" name="Picture 3">
            <a:extLst>
              <a:ext uri="{FF2B5EF4-FFF2-40B4-BE49-F238E27FC236}">
                <a16:creationId xmlns:a16="http://schemas.microsoft.com/office/drawing/2014/main" id="{4F867122-9059-4460-873F-659B82BC15F0}"/>
              </a:ext>
            </a:extLst>
          </p:cNvPr>
          <p:cNvPicPr>
            <a:picLocks noChangeAspect="1"/>
          </p:cNvPicPr>
          <p:nvPr/>
        </p:nvPicPr>
        <p:blipFill>
          <a:blip r:embed="rId2"/>
          <a:stretch>
            <a:fillRect/>
          </a:stretch>
        </p:blipFill>
        <p:spPr>
          <a:xfrm>
            <a:off x="584463" y="1844696"/>
            <a:ext cx="4094376" cy="1464655"/>
          </a:xfrm>
          <a:prstGeom prst="rect">
            <a:avLst/>
          </a:prstGeom>
        </p:spPr>
      </p:pic>
      <p:sp>
        <p:nvSpPr>
          <p:cNvPr id="5" name="TextBox 4">
            <a:extLst>
              <a:ext uri="{FF2B5EF4-FFF2-40B4-BE49-F238E27FC236}">
                <a16:creationId xmlns:a16="http://schemas.microsoft.com/office/drawing/2014/main" id="{DA79E5E2-B827-4F3E-BDAC-C396CA6C88B8}"/>
              </a:ext>
            </a:extLst>
          </p:cNvPr>
          <p:cNvSpPr txBox="1"/>
          <p:nvPr/>
        </p:nvSpPr>
        <p:spPr>
          <a:xfrm>
            <a:off x="4678839" y="1820829"/>
            <a:ext cx="3714161" cy="1477328"/>
          </a:xfrm>
          <a:prstGeom prst="rect">
            <a:avLst/>
          </a:prstGeom>
          <a:noFill/>
        </p:spPr>
        <p:txBody>
          <a:bodyPr wrap="square" rtlCol="0">
            <a:spAutoFit/>
          </a:bodyPr>
          <a:lstStyle/>
          <a:p>
            <a:r>
              <a:rPr lang="en-US" dirty="0"/>
              <a:t>White Rose have created workbooks which are aligned with our ‘blocks’. These are free to download and print and are helpful if your child needs to recap concepts further.</a:t>
            </a:r>
            <a:endParaRPr lang="en-GB" dirty="0"/>
          </a:p>
        </p:txBody>
      </p:sp>
      <p:pic>
        <p:nvPicPr>
          <p:cNvPr id="6" name="Picture 5">
            <a:extLst>
              <a:ext uri="{FF2B5EF4-FFF2-40B4-BE49-F238E27FC236}">
                <a16:creationId xmlns:a16="http://schemas.microsoft.com/office/drawing/2014/main" id="{0A63E36C-6900-4ACE-8AFF-3E5C08E17F54}"/>
              </a:ext>
            </a:extLst>
          </p:cNvPr>
          <p:cNvPicPr>
            <a:picLocks noChangeAspect="1"/>
          </p:cNvPicPr>
          <p:nvPr/>
        </p:nvPicPr>
        <p:blipFill>
          <a:blip r:embed="rId3"/>
          <a:stretch>
            <a:fillRect/>
          </a:stretch>
        </p:blipFill>
        <p:spPr>
          <a:xfrm>
            <a:off x="584462" y="3960414"/>
            <a:ext cx="3079780" cy="1117073"/>
          </a:xfrm>
          <a:prstGeom prst="rect">
            <a:avLst/>
          </a:prstGeom>
        </p:spPr>
      </p:pic>
      <p:sp>
        <p:nvSpPr>
          <p:cNvPr id="7" name="TextBox 6">
            <a:extLst>
              <a:ext uri="{FF2B5EF4-FFF2-40B4-BE49-F238E27FC236}">
                <a16:creationId xmlns:a16="http://schemas.microsoft.com/office/drawing/2014/main" id="{4F2544CB-851F-4413-8850-BB35D78AB845}"/>
              </a:ext>
            </a:extLst>
          </p:cNvPr>
          <p:cNvSpPr txBox="1"/>
          <p:nvPr/>
        </p:nvSpPr>
        <p:spPr>
          <a:xfrm>
            <a:off x="3671502" y="3572364"/>
            <a:ext cx="3511723" cy="2862322"/>
          </a:xfrm>
          <a:prstGeom prst="rect">
            <a:avLst/>
          </a:prstGeom>
          <a:noFill/>
        </p:spPr>
        <p:txBody>
          <a:bodyPr wrap="square" rtlCol="0">
            <a:spAutoFit/>
          </a:bodyPr>
          <a:lstStyle/>
          <a:p>
            <a:r>
              <a:rPr lang="en-US" dirty="0"/>
              <a:t>Your child will have </a:t>
            </a:r>
            <a:r>
              <a:rPr lang="en-US" dirty="0" err="1"/>
              <a:t>mathletics</a:t>
            </a:r>
            <a:r>
              <a:rPr lang="en-US" dirty="0"/>
              <a:t> / TTR / </a:t>
            </a:r>
            <a:r>
              <a:rPr lang="en-US" dirty="0" err="1"/>
              <a:t>numbots</a:t>
            </a:r>
            <a:r>
              <a:rPr lang="en-US" dirty="0"/>
              <a:t> tasks to complete for their homework. You can apply any of our ‘concrete, pictorial and abstract’ methods to support your child’s understanding with these activities. We are going to try using some of these approaches now and all of them can be found on our website.</a:t>
            </a:r>
            <a:endParaRPr lang="en-GB" dirty="0"/>
          </a:p>
        </p:txBody>
      </p:sp>
      <p:pic>
        <p:nvPicPr>
          <p:cNvPr id="8" name="Picture 7">
            <a:extLst>
              <a:ext uri="{FF2B5EF4-FFF2-40B4-BE49-F238E27FC236}">
                <a16:creationId xmlns:a16="http://schemas.microsoft.com/office/drawing/2014/main" id="{6F8C9AC8-322C-4042-B1E4-578AD9ABE0C8}"/>
              </a:ext>
            </a:extLst>
          </p:cNvPr>
          <p:cNvPicPr>
            <a:picLocks noChangeAspect="1"/>
          </p:cNvPicPr>
          <p:nvPr/>
        </p:nvPicPr>
        <p:blipFill>
          <a:blip r:embed="rId4"/>
          <a:stretch>
            <a:fillRect/>
          </a:stretch>
        </p:blipFill>
        <p:spPr>
          <a:xfrm>
            <a:off x="189013" y="5152767"/>
            <a:ext cx="1594476" cy="759274"/>
          </a:xfrm>
          <a:prstGeom prst="rect">
            <a:avLst/>
          </a:prstGeom>
        </p:spPr>
      </p:pic>
      <p:pic>
        <p:nvPicPr>
          <p:cNvPr id="9" name="Picture 8">
            <a:extLst>
              <a:ext uri="{FF2B5EF4-FFF2-40B4-BE49-F238E27FC236}">
                <a16:creationId xmlns:a16="http://schemas.microsoft.com/office/drawing/2014/main" id="{00A97A34-0045-4076-96CC-0A980487DE95}"/>
              </a:ext>
            </a:extLst>
          </p:cNvPr>
          <p:cNvPicPr>
            <a:picLocks noChangeAspect="1"/>
          </p:cNvPicPr>
          <p:nvPr/>
        </p:nvPicPr>
        <p:blipFill>
          <a:blip r:embed="rId5"/>
          <a:stretch>
            <a:fillRect/>
          </a:stretch>
        </p:blipFill>
        <p:spPr>
          <a:xfrm>
            <a:off x="1794705" y="5233460"/>
            <a:ext cx="1876797" cy="597889"/>
          </a:xfrm>
          <a:prstGeom prst="rect">
            <a:avLst/>
          </a:prstGeom>
        </p:spPr>
      </p:pic>
      <p:pic>
        <p:nvPicPr>
          <p:cNvPr id="12" name="Picture 11">
            <a:extLst>
              <a:ext uri="{FF2B5EF4-FFF2-40B4-BE49-F238E27FC236}">
                <a16:creationId xmlns:a16="http://schemas.microsoft.com/office/drawing/2014/main" id="{9EC1B18C-D719-4E6E-81AA-EDF220DC0977}"/>
              </a:ext>
            </a:extLst>
          </p:cNvPr>
          <p:cNvPicPr>
            <a:picLocks noChangeAspect="1"/>
          </p:cNvPicPr>
          <p:nvPr/>
        </p:nvPicPr>
        <p:blipFill>
          <a:blip r:embed="rId6"/>
          <a:stretch>
            <a:fillRect/>
          </a:stretch>
        </p:blipFill>
        <p:spPr>
          <a:xfrm>
            <a:off x="7991679" y="5613097"/>
            <a:ext cx="4109990" cy="1015687"/>
          </a:xfrm>
          <a:prstGeom prst="rect">
            <a:avLst/>
          </a:prstGeom>
        </p:spPr>
      </p:pic>
      <p:pic>
        <p:nvPicPr>
          <p:cNvPr id="13" name="Picture 12">
            <a:extLst>
              <a:ext uri="{FF2B5EF4-FFF2-40B4-BE49-F238E27FC236}">
                <a16:creationId xmlns:a16="http://schemas.microsoft.com/office/drawing/2014/main" id="{5D6A2C0C-08E3-40FB-BDE0-D95D1E1D3E61}"/>
              </a:ext>
            </a:extLst>
          </p:cNvPr>
          <p:cNvPicPr>
            <a:picLocks noChangeAspect="1"/>
          </p:cNvPicPr>
          <p:nvPr/>
        </p:nvPicPr>
        <p:blipFill rotWithShape="1">
          <a:blip r:embed="rId7"/>
          <a:srcRect l="740" t="14571" r="3119" b="5979"/>
          <a:stretch/>
        </p:blipFill>
        <p:spPr>
          <a:xfrm>
            <a:off x="7183225" y="3130272"/>
            <a:ext cx="5046213" cy="2345722"/>
          </a:xfrm>
          <a:prstGeom prst="rect">
            <a:avLst/>
          </a:prstGeom>
        </p:spPr>
      </p:pic>
      <p:cxnSp>
        <p:nvCxnSpPr>
          <p:cNvPr id="15" name="Straight Arrow Connector 14">
            <a:extLst>
              <a:ext uri="{FF2B5EF4-FFF2-40B4-BE49-F238E27FC236}">
                <a16:creationId xmlns:a16="http://schemas.microsoft.com/office/drawing/2014/main" id="{DDB715C6-65E3-4CD2-94DA-7276B0719E8F}"/>
              </a:ext>
            </a:extLst>
          </p:cNvPr>
          <p:cNvCxnSpPr>
            <a:cxnSpLocks/>
          </p:cNvCxnSpPr>
          <p:nvPr/>
        </p:nvCxnSpPr>
        <p:spPr>
          <a:xfrm flipH="1" flipV="1">
            <a:off x="10831398" y="4468305"/>
            <a:ext cx="754144" cy="612742"/>
          </a:xfrm>
          <a:prstGeom prst="straightConnector1">
            <a:avLst/>
          </a:prstGeom>
          <a:ln w="762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17" name="Rectangle 16">
            <a:extLst>
              <a:ext uri="{FF2B5EF4-FFF2-40B4-BE49-F238E27FC236}">
                <a16:creationId xmlns:a16="http://schemas.microsoft.com/office/drawing/2014/main" id="{C0CDB2FE-3A8E-4402-BA67-17EF3E9F5499}"/>
              </a:ext>
            </a:extLst>
          </p:cNvPr>
          <p:cNvSpPr/>
          <p:nvPr/>
        </p:nvSpPr>
        <p:spPr>
          <a:xfrm>
            <a:off x="8439594" y="1930692"/>
            <a:ext cx="3042253" cy="646331"/>
          </a:xfrm>
          <a:prstGeom prst="rect">
            <a:avLst/>
          </a:prstGeom>
        </p:spPr>
        <p:txBody>
          <a:bodyPr wrap="square">
            <a:spAutoFit/>
          </a:bodyPr>
          <a:lstStyle/>
          <a:p>
            <a:r>
              <a:rPr lang="en-GB" dirty="0">
                <a:hlinkClick r:id="rId8"/>
              </a:rPr>
              <a:t>https://whiterosemaths.com/parent-resources</a:t>
            </a:r>
            <a:r>
              <a:rPr lang="en-GB" dirty="0"/>
              <a:t> </a:t>
            </a:r>
          </a:p>
        </p:txBody>
      </p:sp>
    </p:spTree>
    <p:extLst>
      <p:ext uri="{BB962C8B-B14F-4D97-AF65-F5344CB8AC3E}">
        <p14:creationId xmlns:p14="http://schemas.microsoft.com/office/powerpoint/2010/main" val="129986327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848CD5-1F82-4D01-8858-EB3701EC2922}"/>
              </a:ext>
            </a:extLst>
          </p:cNvPr>
          <p:cNvSpPr>
            <a:spLocks noGrp="1"/>
          </p:cNvSpPr>
          <p:nvPr>
            <p:ph type="title"/>
          </p:nvPr>
        </p:nvSpPr>
        <p:spPr>
          <a:xfrm>
            <a:off x="1097280" y="286603"/>
            <a:ext cx="10648518" cy="1450757"/>
          </a:xfrm>
        </p:spPr>
        <p:txBody>
          <a:bodyPr>
            <a:normAutofit fontScale="90000"/>
          </a:bodyPr>
          <a:lstStyle/>
          <a:p>
            <a:r>
              <a:rPr lang="en-GB" dirty="0"/>
              <a:t>How can I support my child at home with maths?</a:t>
            </a:r>
            <a:br>
              <a:rPr lang="en-GB" dirty="0"/>
            </a:br>
            <a:r>
              <a:rPr lang="en-GB" i="1" dirty="0"/>
              <a:t>Using our CPA approach!</a:t>
            </a:r>
            <a:endParaRPr lang="en-GB" dirty="0"/>
          </a:p>
        </p:txBody>
      </p:sp>
      <p:sp>
        <p:nvSpPr>
          <p:cNvPr id="3" name="Content Placeholder 2">
            <a:extLst>
              <a:ext uri="{FF2B5EF4-FFF2-40B4-BE49-F238E27FC236}">
                <a16:creationId xmlns:a16="http://schemas.microsoft.com/office/drawing/2014/main" id="{A1A03DA0-1B5E-4DA8-938A-B584354225D7}"/>
              </a:ext>
            </a:extLst>
          </p:cNvPr>
          <p:cNvSpPr>
            <a:spLocks noGrp="1"/>
          </p:cNvSpPr>
          <p:nvPr>
            <p:ph idx="1"/>
          </p:nvPr>
        </p:nvSpPr>
        <p:spPr/>
        <p:txBody>
          <a:bodyPr/>
          <a:lstStyle/>
          <a:p>
            <a:r>
              <a:rPr lang="en-US" dirty="0"/>
              <a:t>There are stations set up around the room with ‘manipulatives’ and examples for you to try out so you can see how children learn the 4 operations in different year groups. </a:t>
            </a:r>
            <a:endParaRPr lang="en-GB" dirty="0"/>
          </a:p>
        </p:txBody>
      </p:sp>
      <p:sp>
        <p:nvSpPr>
          <p:cNvPr id="4" name="TextBox 3">
            <a:extLst>
              <a:ext uri="{FF2B5EF4-FFF2-40B4-BE49-F238E27FC236}">
                <a16:creationId xmlns:a16="http://schemas.microsoft.com/office/drawing/2014/main" id="{C972C377-F0F2-42D7-8657-3188DE8586B6}"/>
              </a:ext>
            </a:extLst>
          </p:cNvPr>
          <p:cNvSpPr txBox="1"/>
          <p:nvPr/>
        </p:nvSpPr>
        <p:spPr>
          <a:xfrm>
            <a:off x="1828251" y="3429000"/>
            <a:ext cx="2564091" cy="1754326"/>
          </a:xfrm>
          <a:prstGeom prst="rect">
            <a:avLst/>
          </a:prstGeom>
        </p:spPr>
        <p:style>
          <a:lnRef idx="1">
            <a:schemeClr val="accent2"/>
          </a:lnRef>
          <a:fillRef idx="2">
            <a:schemeClr val="accent2"/>
          </a:fillRef>
          <a:effectRef idx="1">
            <a:schemeClr val="accent2"/>
          </a:effectRef>
          <a:fontRef idx="minor">
            <a:schemeClr val="dk1"/>
          </a:fontRef>
        </p:style>
        <p:txBody>
          <a:bodyPr wrap="square" rtlCol="0">
            <a:spAutoFit/>
          </a:bodyPr>
          <a:lstStyle/>
          <a:p>
            <a:r>
              <a:rPr lang="en-US" dirty="0"/>
              <a:t>No </a:t>
            </a:r>
            <a:r>
              <a:rPr lang="en-US" dirty="0" err="1"/>
              <a:t>maths</a:t>
            </a:r>
            <a:r>
              <a:rPr lang="en-US" dirty="0"/>
              <a:t> manipulatives at home? No stress! Just use the following website:</a:t>
            </a:r>
          </a:p>
          <a:p>
            <a:r>
              <a:rPr lang="en-GB" dirty="0">
                <a:hlinkClick r:id="rId2"/>
              </a:rPr>
              <a:t>https://mathsbot.com/manipulativeMenu</a:t>
            </a:r>
            <a:r>
              <a:rPr lang="en-GB" dirty="0"/>
              <a:t> </a:t>
            </a:r>
          </a:p>
        </p:txBody>
      </p:sp>
      <p:pic>
        <p:nvPicPr>
          <p:cNvPr id="5" name="Picture 4">
            <a:extLst>
              <a:ext uri="{FF2B5EF4-FFF2-40B4-BE49-F238E27FC236}">
                <a16:creationId xmlns:a16="http://schemas.microsoft.com/office/drawing/2014/main" id="{930EB422-0B72-460B-86B5-16FB9868E0A8}"/>
              </a:ext>
            </a:extLst>
          </p:cNvPr>
          <p:cNvPicPr>
            <a:picLocks noChangeAspect="1"/>
          </p:cNvPicPr>
          <p:nvPr/>
        </p:nvPicPr>
        <p:blipFill>
          <a:blip r:embed="rId3"/>
          <a:stretch>
            <a:fillRect/>
          </a:stretch>
        </p:blipFill>
        <p:spPr>
          <a:xfrm>
            <a:off x="4523277" y="2724346"/>
            <a:ext cx="6632403" cy="3253122"/>
          </a:xfrm>
          <a:prstGeom prst="rect">
            <a:avLst/>
          </a:prstGeom>
        </p:spPr>
      </p:pic>
    </p:spTree>
    <p:extLst>
      <p:ext uri="{BB962C8B-B14F-4D97-AF65-F5344CB8AC3E}">
        <p14:creationId xmlns:p14="http://schemas.microsoft.com/office/powerpoint/2010/main" val="2380870826"/>
      </p:ext>
    </p:extLst>
  </p:cSld>
  <p:clrMapOvr>
    <a:masterClrMapping/>
  </p:clrMapOvr>
</p:sld>
</file>

<file path=ppt/theme/theme1.xml><?xml version="1.0" encoding="utf-8"?>
<a:theme xmlns:a="http://schemas.openxmlformats.org/drawingml/2006/main" name="Retrospect">
  <a:themeElements>
    <a:clrScheme name="Retrospect">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3F1AAB62-24C6-49D2-8E01-B56FAC9A3DCD}"/>
    </a:ext>
  </a:extLst>
</a:theme>
</file>

<file path=docProps/app.xml><?xml version="1.0" encoding="utf-8"?>
<Properties xmlns="http://schemas.openxmlformats.org/officeDocument/2006/extended-properties" xmlns:vt="http://schemas.openxmlformats.org/officeDocument/2006/docPropsVTypes">
  <Template>Retrospect</Template>
  <TotalTime>151</TotalTime>
  <Words>621</Words>
  <Application>Microsoft Office PowerPoint</Application>
  <PresentationFormat>Widescreen</PresentationFormat>
  <Paragraphs>34</Paragraphs>
  <Slides>9</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9</vt:i4>
      </vt:variant>
    </vt:vector>
  </HeadingPairs>
  <TitlesOfParts>
    <vt:vector size="14" baseType="lpstr">
      <vt:lpstr>Arial</vt:lpstr>
      <vt:lpstr>Calibri</vt:lpstr>
      <vt:lpstr>Calibri Light</vt:lpstr>
      <vt:lpstr>Wingdings 3</vt:lpstr>
      <vt:lpstr>Retrospect</vt:lpstr>
      <vt:lpstr>Maths at Great Missenden</vt:lpstr>
      <vt:lpstr>Presentation aims:</vt:lpstr>
      <vt:lpstr>How is maths taught at GM?  Maths Mastery</vt:lpstr>
      <vt:lpstr>How is maths taught at GM?  White Rose Curriculum</vt:lpstr>
      <vt:lpstr>What does maths look like at GM? Concrete-Pictorial-Abstract</vt:lpstr>
      <vt:lpstr>What does maths look like at GM? Concrete-Pictorial-Abstract</vt:lpstr>
      <vt:lpstr>What does maths look like at GM? Lessons</vt:lpstr>
      <vt:lpstr>How can I support my child at home with maths? White Rose Workbooks, Mathletics, TTR and Numbots</vt:lpstr>
      <vt:lpstr>How can I support my child at home with maths? Using our CPA approach!</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Maths at Great Missenden</dc:title>
  <dc:creator>Sarah Pearson</dc:creator>
  <cp:lastModifiedBy>Sarah Pearson</cp:lastModifiedBy>
  <cp:revision>9</cp:revision>
  <dcterms:created xsi:type="dcterms:W3CDTF">2023-04-20T16:13:34Z</dcterms:created>
  <dcterms:modified xsi:type="dcterms:W3CDTF">2023-04-20T18:44:40Z</dcterms:modified>
</cp:coreProperties>
</file>