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342" r:id="rId3"/>
    <p:sldId id="274" r:id="rId4"/>
    <p:sldId id="345" r:id="rId5"/>
    <p:sldId id="343" r:id="rId6"/>
  </p:sldIdLst>
  <p:sldSz cx="12192000" cy="6858000"/>
  <p:notesSz cx="6858000" cy="9144000"/>
  <p:embeddedFontLst>
    <p:embeddedFont>
      <p:font typeface="Arial Rounded MT Bold" panose="020F0704030504030204" pitchFamily="34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onstantia" panose="02030602050306030303" pitchFamily="18" charset="0"/>
      <p:regular r:id="rId13"/>
      <p:bold r:id="rId14"/>
      <p:italic r:id="rId15"/>
      <p:boldItalic r:id="rId16"/>
    </p:embeddedFont>
    <p:embeddedFont>
      <p:font typeface="Ink Free" panose="03080402000500000000" pitchFamily="66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customXml" Target="../customXml/item2.xml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50847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442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sz="5600" b="1" i="0" u="none" strike="noStrike" cap="non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/>
          <a:lstStyle>
            <a:lvl1pPr marR="45720" lvl="0" algn="r" rtl="0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None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ctr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ctr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None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ctr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ctr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ctr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None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ctr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None/>
              <a:defRPr sz="1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/>
          </a:blip>
          <a:tile tx="0" ty="0" sx="65000" sy="65000" flip="none" algn="tl"/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12700" y="-7144"/>
            <a:ext cx="12217400" cy="1041400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5842000" y="-7144"/>
            <a:ext cx="6350000" cy="638175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Font typeface="Calibri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5445" algn="l" rtl="0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Char char="●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sz="2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21944" algn="l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111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039" algn="l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09879" algn="l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sz="1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ft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3" name="Google Shape;13;p1"/>
          <p:cNvGrpSpPr/>
          <p:nvPr/>
        </p:nvGrpSpPr>
        <p:grpSpPr>
          <a:xfrm>
            <a:off x="-39058" y="-16113"/>
            <a:ext cx="12264340" cy="1086266"/>
            <a:chOff x="-29322" y="-1971"/>
            <a:chExt cx="9198255" cy="1086266"/>
          </a:xfrm>
        </p:grpSpPr>
        <p:sp>
          <p:nvSpPr>
            <p:cNvPr id="14" name="Google Shape;14;p1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avLst/>
              <a:gdLst/>
              <a:ahLst/>
              <a:cxnLst/>
              <a:rect l="l" t="t" r="r" b="b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75" cap="flat" cmpd="sng">
              <a:solidFill>
                <a:srgbClr val="09B6B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avLst/>
              <a:gdLst/>
              <a:ahLst/>
              <a:cxnLst/>
              <a:rect l="l" t="t" r="r" b="b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vieweducation.co.uk/making-good-online-choice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1190054" y="4040937"/>
            <a:ext cx="8859321" cy="1064463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18275" bIns="0" anchor="b" anchorCtr="0">
            <a:noAutofit/>
          </a:bodyPr>
          <a:lstStyle/>
          <a:p>
            <a:pPr algn="l"/>
            <a:r>
              <a:rPr lang="en-GB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  <a:ea typeface="Chelsea Market"/>
                <a:cs typeface="Chelsea Market"/>
                <a:sym typeface="Chelsea Market"/>
              </a:rPr>
              <a:t>Internet Safety Lesson </a:t>
            </a:r>
            <a:endParaRPr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Rounded MT Bold" panose="020F0704030504030204" pitchFamily="34" charset="0"/>
              <a:ea typeface="Chelsea Market"/>
              <a:cs typeface="Chelsea Market"/>
              <a:sym typeface="Chelsea Market"/>
            </a:endParaRPr>
          </a:p>
        </p:txBody>
      </p:sp>
      <p:sp>
        <p:nvSpPr>
          <p:cNvPr id="111" name="Google Shape;111;p15"/>
          <p:cNvSpPr txBox="1">
            <a:spLocks noGrp="1"/>
          </p:cNvSpPr>
          <p:nvPr>
            <p:ph type="subTitle" idx="1"/>
          </p:nvPr>
        </p:nvSpPr>
        <p:spPr>
          <a:xfrm>
            <a:off x="1190054" y="5105400"/>
            <a:ext cx="7854600" cy="17526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45700" rIns="18275" bIns="45700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en-GB" sz="40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  <a:ea typeface="Chelsea Market"/>
                <a:cs typeface="Chelsea Market"/>
                <a:sym typeface="Chelsea Market"/>
              </a:rPr>
              <a:t>It’s Your Choice! (Rec – Year 3)</a:t>
            </a:r>
            <a:endParaRPr sz="40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 Rounded MT Bold" panose="020F0704030504030204" pitchFamily="34" charset="0"/>
              <a:ea typeface="Chelsea Market"/>
              <a:cs typeface="Chelsea Market"/>
              <a:sym typeface="Chelsea Market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368034" y="782747"/>
            <a:ext cx="5615423" cy="2873175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highlight>
                <a:srgbClr val="FFFFFF"/>
              </a:highlight>
            </a:endParaRPr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/>
          <a:srcRect/>
          <a:stretch/>
        </p:blipFill>
        <p:spPr>
          <a:xfrm>
            <a:off x="1190054" y="1175978"/>
            <a:ext cx="3987887" cy="1945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9ABA06-0C21-4901-B5C7-E64E50CCD03A}"/>
              </a:ext>
            </a:extLst>
          </p:cNvPr>
          <p:cNvSpPr/>
          <p:nvPr/>
        </p:nvSpPr>
        <p:spPr>
          <a:xfrm>
            <a:off x="0" y="136"/>
            <a:ext cx="12192000" cy="14465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E57E9C-A3A8-4869-ADA7-3EF8D8E2A34F}"/>
              </a:ext>
            </a:extLst>
          </p:cNvPr>
          <p:cNvSpPr txBox="1"/>
          <p:nvPr/>
        </p:nvSpPr>
        <p:spPr>
          <a:xfrm>
            <a:off x="257907" y="261746"/>
            <a:ext cx="116761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</a:rPr>
              <a:t>We All Have Choices!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D7CE0B70-CE53-49D5-81E0-67F5494E5720}"/>
              </a:ext>
            </a:extLst>
          </p:cNvPr>
          <p:cNvSpPr/>
          <p:nvPr/>
        </p:nvSpPr>
        <p:spPr>
          <a:xfrm>
            <a:off x="763246" y="2208660"/>
            <a:ext cx="6168980" cy="1918952"/>
          </a:xfrm>
          <a:prstGeom prst="wedgeRoundRectCallout">
            <a:avLst>
              <a:gd name="adj1" fmla="val 70560"/>
              <a:gd name="adj2" fmla="val 43190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6A4CD4-45AB-4031-A850-AC5237770FDC}"/>
              </a:ext>
            </a:extLst>
          </p:cNvPr>
          <p:cNvSpPr txBox="1"/>
          <p:nvPr/>
        </p:nvSpPr>
        <p:spPr>
          <a:xfrm>
            <a:off x="1007035" y="2378141"/>
            <a:ext cx="54238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</a:rPr>
              <a:t>What is a good online choice?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C0FD83-AA20-439B-93AF-7587DBA48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305" y="3101416"/>
            <a:ext cx="2148540" cy="214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1152144" y="402336"/>
            <a:ext cx="10040112" cy="517279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18275" bIns="0" anchor="b" anchorCtr="0">
            <a:no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  <a:ea typeface="Chelsea Market"/>
                <a:cs typeface="Chelsea Market"/>
                <a:sym typeface="Chelsea Market"/>
              </a:rPr>
              <a:t>Now Watch ‘Making Good Online Choices’!</a:t>
            </a:r>
            <a:endParaRPr sz="36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Rounded MT Bold" panose="020F0704030504030204" pitchFamily="34" charset="0"/>
              <a:ea typeface="Chelsea Market"/>
              <a:cs typeface="Chelsea Market"/>
              <a:sym typeface="Chelsea Market"/>
            </a:endParaRPr>
          </a:p>
        </p:txBody>
      </p:sp>
      <p:sp>
        <p:nvSpPr>
          <p:cNvPr id="5" name="Google Shape;110;p15">
            <a:extLst>
              <a:ext uri="{FF2B5EF4-FFF2-40B4-BE49-F238E27FC236}">
                <a16:creationId xmlns:a16="http://schemas.microsoft.com/office/drawing/2014/main" id="{4C2BE670-6965-4AAC-92AE-ED8A08053978}"/>
              </a:ext>
            </a:extLst>
          </p:cNvPr>
          <p:cNvSpPr txBox="1">
            <a:spLocks/>
          </p:cNvSpPr>
          <p:nvPr/>
        </p:nvSpPr>
        <p:spPr>
          <a:xfrm>
            <a:off x="53926" y="5478576"/>
            <a:ext cx="12084148" cy="91961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18275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sz="5600" b="1" i="0" u="none" strike="noStrike" cap="non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4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  <a:ea typeface="Chelsea Market"/>
                <a:cs typeface="Chelsea Market"/>
                <a:sym typeface="Chelsea Market"/>
                <a:hlinkClick r:id="rId3"/>
              </a:rPr>
              <a:t>Click here to watch! </a:t>
            </a:r>
            <a:endParaRPr lang="en-GB" sz="44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Rounded MT Bold" panose="020F0704030504030204" pitchFamily="34" charset="0"/>
              <a:ea typeface="Chelsea Market"/>
              <a:cs typeface="Chelsea Market"/>
              <a:sym typeface="Chelsea Market"/>
            </a:endParaRPr>
          </a:p>
        </p:txBody>
      </p:sp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0AEEEAFB-F40D-4400-A510-8376BC15E8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1274" y="1311947"/>
            <a:ext cx="5289452" cy="423410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6739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9ABA06-0C21-4901-B5C7-E64E50CCD03A}"/>
              </a:ext>
            </a:extLst>
          </p:cNvPr>
          <p:cNvSpPr/>
          <p:nvPr/>
        </p:nvSpPr>
        <p:spPr>
          <a:xfrm>
            <a:off x="0" y="136"/>
            <a:ext cx="12192000" cy="131350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E57E9C-A3A8-4869-ADA7-3EF8D8E2A34F}"/>
              </a:ext>
            </a:extLst>
          </p:cNvPr>
          <p:cNvSpPr txBox="1"/>
          <p:nvPr/>
        </p:nvSpPr>
        <p:spPr>
          <a:xfrm>
            <a:off x="257907" y="148107"/>
            <a:ext cx="116761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</a:rPr>
              <a:t>My Online Advice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CE0440-0C3C-4B7A-82E9-1BE63177CE08}"/>
              </a:ext>
            </a:extLst>
          </p:cNvPr>
          <p:cNvSpPr txBox="1"/>
          <p:nvPr/>
        </p:nvSpPr>
        <p:spPr>
          <a:xfrm rot="21052959">
            <a:off x="1452205" y="1885957"/>
            <a:ext cx="298254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nk Free" panose="03080402000500000000" pitchFamily="66" charset="0"/>
              </a:rPr>
              <a:t>MY Online Advice.</a:t>
            </a:r>
          </a:p>
          <a:p>
            <a:pPr algn="ctr"/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  <a:p>
            <a:r>
              <a:rPr lang="en-GB" sz="28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nk Free" panose="03080402000500000000" pitchFamily="66" charset="0"/>
              </a:rPr>
              <a:t>Dear….</a:t>
            </a:r>
          </a:p>
          <a:p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  <a:p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  <a:p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  <a:p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  <a:p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  <a:p>
            <a:r>
              <a:rPr lang="en-GB" sz="28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nk Free" panose="03080402000500000000" pitchFamily="66" charset="0"/>
              </a:rPr>
              <a:t>From…</a:t>
            </a:r>
          </a:p>
          <a:p>
            <a:endParaRPr lang="en-GB" sz="2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nk Free" panose="03080402000500000000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C54D89-6E73-4987-A808-59D137245765}"/>
              </a:ext>
            </a:extLst>
          </p:cNvPr>
          <p:cNvSpPr/>
          <p:nvPr/>
        </p:nvSpPr>
        <p:spPr>
          <a:xfrm rot="21017036">
            <a:off x="1375022" y="1690948"/>
            <a:ext cx="3122882" cy="4766697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227622B-B076-4B95-A23C-8537325D2FBC}"/>
              </a:ext>
            </a:extLst>
          </p:cNvPr>
          <p:cNvSpPr txBox="1"/>
          <p:nvPr/>
        </p:nvSpPr>
        <p:spPr>
          <a:xfrm>
            <a:off x="4764607" y="1815665"/>
            <a:ext cx="76457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</a:rPr>
              <a:t>Now write a </a:t>
            </a:r>
            <a:r>
              <a:rPr lang="en-GB" sz="400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</a:rPr>
              <a:t>letter of </a:t>
            </a:r>
            <a:r>
              <a:rPr lang="en-GB" sz="40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</a:rPr>
              <a:t>your online advice.</a:t>
            </a:r>
          </a:p>
        </p:txBody>
      </p:sp>
      <p:pic>
        <p:nvPicPr>
          <p:cNvPr id="1028" name="Picture 4" descr="Image result for pen icon">
            <a:extLst>
              <a:ext uri="{FF2B5EF4-FFF2-40B4-BE49-F238E27FC236}">
                <a16:creationId xmlns:a16="http://schemas.microsoft.com/office/drawing/2014/main" id="{426B45E1-EBE6-42DE-B165-6C1E9E439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825" y="2349305"/>
            <a:ext cx="789799" cy="78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559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 txBox="1">
            <a:spLocks noGrp="1"/>
          </p:cNvSpPr>
          <p:nvPr>
            <p:ph type="ctrTitle"/>
          </p:nvPr>
        </p:nvSpPr>
        <p:spPr>
          <a:xfrm>
            <a:off x="3240551" y="4285549"/>
            <a:ext cx="5710897" cy="1064463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18275" bIns="0" anchor="b" anchorCtr="0">
            <a:no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anose="020F0704030504030204" pitchFamily="34" charset="0"/>
                <a:ea typeface="Chelsea Market"/>
                <a:cs typeface="Chelsea Market"/>
                <a:sym typeface="Chelsea Market"/>
              </a:rPr>
              <a:t>Well done!</a:t>
            </a:r>
            <a:endParaRPr sz="88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Rounded MT Bold" panose="020F0704030504030204" pitchFamily="34" charset="0"/>
              <a:ea typeface="Chelsea Market"/>
              <a:cs typeface="Chelsea Market"/>
              <a:sym typeface="Chelsea Market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480577" y="1175175"/>
            <a:ext cx="4909200" cy="2253825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highlight>
                <a:srgbClr val="FFFFFF"/>
              </a:highlight>
            </a:endParaRPr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/>
          <a:srcRect/>
          <a:stretch/>
        </p:blipFill>
        <p:spPr>
          <a:xfrm>
            <a:off x="1456310" y="1508130"/>
            <a:ext cx="2957735" cy="14430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089794"/>
      </p:ext>
    </p:extLst>
  </p:cSld>
  <p:clrMapOvr>
    <a:masterClrMapping/>
  </p:clrMapOvr>
</p:sld>
</file>

<file path=ppt/theme/theme1.xml><?xml version="1.0" encoding="utf-8"?>
<a:theme xmlns:a="http://schemas.openxmlformats.org/drawingml/2006/main" name="Flow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AAE5FAF47258449EBA82CF62193566" ma:contentTypeVersion="13" ma:contentTypeDescription="Create a new document." ma:contentTypeScope="" ma:versionID="5696779315772e9ce62dfd90b28ddf04">
  <xsd:schema xmlns:xsd="http://www.w3.org/2001/XMLSchema" xmlns:xs="http://www.w3.org/2001/XMLSchema" xmlns:p="http://schemas.microsoft.com/office/2006/metadata/properties" xmlns:ns2="0e607ca8-d752-48af-b162-6d07ca9f8b56" xmlns:ns3="91eb1c5c-1732-4057-8437-b596ec980f26" targetNamespace="http://schemas.microsoft.com/office/2006/metadata/properties" ma:root="true" ma:fieldsID="d4ccaf9899df621eba6a87379aafcf6a" ns2:_="" ns3:_="">
    <xsd:import namespace="0e607ca8-d752-48af-b162-6d07ca9f8b56"/>
    <xsd:import namespace="91eb1c5c-1732-4057-8437-b596ec980f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607ca8-d752-48af-b162-6d07ca9f8b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eb1c5c-1732-4057-8437-b596ec980f2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3e0271d-32db-4da3-ae51-7f6f35c36c5b}" ma:internalName="TaxCatchAll" ma:showField="CatchAllData" ma:web="91eb1c5c-1732-4057-8437-b596ec980f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1eb1c5c-1732-4057-8437-b596ec980f26" xsi:nil="true"/>
    <lcf76f155ced4ddcb4097134ff3c332f xmlns="0e607ca8-d752-48af-b162-6d07ca9f8b5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3F65026-E6F8-452A-BCB5-446DD6278312}"/>
</file>

<file path=customXml/itemProps2.xml><?xml version="1.0" encoding="utf-8"?>
<ds:datastoreItem xmlns:ds="http://schemas.openxmlformats.org/officeDocument/2006/customXml" ds:itemID="{FDA7635E-30D6-473C-83C0-454E833499CE}"/>
</file>

<file path=customXml/itemProps3.xml><?xml version="1.0" encoding="utf-8"?>
<ds:datastoreItem xmlns:ds="http://schemas.openxmlformats.org/officeDocument/2006/customXml" ds:itemID="{35CD0740-1D4A-4E39-9226-36EB6AF65C4F}"/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61</Words>
  <Application>Microsoft Office PowerPoint</Application>
  <PresentationFormat>Widescreen</PresentationFormat>
  <Paragraphs>18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 Rounded MT Bold</vt:lpstr>
      <vt:lpstr>Ink Free</vt:lpstr>
      <vt:lpstr>Noto Sans Symbols</vt:lpstr>
      <vt:lpstr>Arial</vt:lpstr>
      <vt:lpstr>Calibri</vt:lpstr>
      <vt:lpstr>Constantia</vt:lpstr>
      <vt:lpstr>Flow</vt:lpstr>
      <vt:lpstr>Internet Safety Lesson </vt:lpstr>
      <vt:lpstr>PowerPoint Presentation</vt:lpstr>
      <vt:lpstr>Now Watch ‘Making Good Online Choices’!</vt:lpstr>
      <vt:lpstr>PowerPoint Presentation</vt:lpstr>
      <vt:lpstr>Well done!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Anti-Bullying Lesson 1</dc:title>
  <cp:lastModifiedBy>James Faulkner</cp:lastModifiedBy>
  <cp:revision>22</cp:revision>
  <dcterms:modified xsi:type="dcterms:W3CDTF">2021-01-18T12:11:03Z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0x0101002BAAE5FAF47258449EBA82CF62193566</vt:lpwstr>
  </property>
</Properties>
</file>