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59" r:id="rId10"/>
  </p:sldIdLst>
  <p:sldSz cx="12192000" cy="6858000"/>
  <p:notesSz cx="6858000" cy="9144000"/>
  <p:defaultTextStyle>
    <a:defPPr rtl="0">
      <a:defRPr lang="en-GB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8DFDA39-E8CB-7331-67A8-0912425E89E8}" v="1" dt="2023-11-22T08:57:41.760"/>
    <p1510:client id="{C60203A5-728A-1047-CEE4-10A4C2836F60}" v="57" dt="2023-11-16T13:27:34.176"/>
    <p1510:client id="{D77ED34D-FEB0-945F-4601-E4F330C3FC00}" v="24" dt="2023-11-20T14:16:50.691"/>
    <p1510:client id="{E6B35FC1-DC4B-48EE-BAF6-557B68007127}" v="233" dt="2023-11-16T11:28:46.11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7AF7A56-0E50-47A6-A328-8C580A1EDBF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68EDA2-72E2-4574-96D0-12A27C2922E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7566F5-374D-49A7-99F5-1063ECBDD81B}" type="datetime1">
              <a:rPr lang="en-GB" smtClean="0"/>
              <a:t>24/11/2023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8A5B68D-D5C6-4567-954C-23ADF456E9A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E572477-4579-4CF8-A964-C749A53F901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038CEB-EDD1-480C-ACF9-58A0CE5386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132369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C83149-8796-4615-B2BE-34BF74D18C9D}" type="datetime1">
              <a:rPr lang="en-GB" smtClean="0"/>
              <a:pPr/>
              <a:t>24/11/2023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939E46-51A4-488F-821E-39D21C326696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27237847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D939E46-51A4-488F-821E-39D21C32669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13373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rtlCol="0"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 rtlCol="0"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GB" noProof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 rtlCol="0"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 rtl="0"/>
            <a:fld id="{03E1876A-C34A-4C87-92BE-D07C074DF6C1}" type="datetime1">
              <a:rPr lang="en-GB" noProof="0" smtClean="0"/>
              <a:t>24/11/2023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 rtlCol="0"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 rtlCol="0"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 rtl="0"/>
            <a:fld id="{69E57DC2-970A-4B3E-BB1C-7A09969E49DF}" type="slidenum">
              <a:rPr lang="en-GB" noProof="0" smtClean="0"/>
              <a:pPr rtl="0"/>
              <a:t>‹#›</a:t>
            </a:fld>
            <a:endParaRPr lang="en-GB" noProof="0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/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53EA5FA-A288-4274-A4C4-836962168AFC}" type="datetime1">
              <a:rPr lang="en-GB" noProof="0" smtClean="0"/>
              <a:t>24/11/2023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9E57DC2-970A-4B3E-BB1C-7A09969E49DF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rtlCol="0"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765025" y="4216328"/>
            <a:ext cx="9612971" cy="1143324"/>
          </a:xfrm>
        </p:spPr>
        <p:txBody>
          <a:bodyPr rtlCol="0"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AB7A3E6-C561-42EF-BD24-5100F72104DF}" type="datetime1">
              <a:rPr lang="en-GB" noProof="0" smtClean="0"/>
              <a:t>24/11/2023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 rtlCol="0"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69E57DC2-970A-4B3E-BB1C-7A09969E49DF}" type="slidenum">
              <a:rPr lang="en-GB" noProof="0" smtClean="0"/>
              <a:pPr rtl="0"/>
              <a:t>‹#›</a:t>
            </a:fld>
            <a:endParaRPr lang="en-GB" noProof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1371600" y="2285999"/>
            <a:ext cx="4447786" cy="3581401"/>
          </a:xfrm>
        </p:spPr>
        <p:txBody>
          <a:bodyPr rtlCol="0"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525403" y="2285999"/>
            <a:ext cx="4447786" cy="3581401"/>
          </a:xfr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581F60A-7A6C-47A5-A240-EF594737F0A6}" type="datetime1">
              <a:rPr lang="en-GB" noProof="0" smtClean="0"/>
              <a:t>24/11/2023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9E57DC2-970A-4B3E-BB1C-7A09969E49DF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1371600" y="2340864"/>
            <a:ext cx="4443984" cy="823912"/>
          </a:xfrm>
        </p:spPr>
        <p:txBody>
          <a:bodyPr rtlCol="0"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1371600" y="3305207"/>
            <a:ext cx="4443984" cy="2562193"/>
          </a:xfrm>
        </p:spPr>
        <p:txBody>
          <a:bodyPr rtlCol="0"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525014" y="2340864"/>
            <a:ext cx="4443984" cy="823912"/>
          </a:xfrm>
        </p:spPr>
        <p:txBody>
          <a:bodyPr rtlCol="0"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 hasCustomPrompt="1"/>
          </p:nvPr>
        </p:nvSpPr>
        <p:spPr>
          <a:xfrm>
            <a:off x="6525014" y="3305207"/>
            <a:ext cx="4443984" cy="2562193"/>
          </a:xfrm>
        </p:spPr>
        <p:txBody>
          <a:bodyPr rtlCol="0"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1FDC2AC-E685-4712-9293-CA8070ED9286}" type="datetime1">
              <a:rPr lang="en-GB" noProof="0" smtClean="0"/>
              <a:t>24/11/2023</a:t>
            </a:fld>
            <a:endParaRPr lang="en-GB" noProof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9E57DC2-970A-4B3E-BB1C-7A09969E49DF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F6C4C4E-80F9-463A-915B-DB91C591AC0C}" type="datetime1">
              <a:rPr lang="en-GB" noProof="0" smtClean="0"/>
              <a:t>24/11/2023</a:t>
            </a:fld>
            <a:endParaRPr lang="en-GB" noProof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9E57DC2-970A-4B3E-BB1C-7A09969E49DF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8579684-94BB-4B0C-AF4A-CB9E7E5BFAA8}" type="datetime1">
              <a:rPr lang="en-GB" noProof="0" smtClean="0"/>
              <a:t>24/11/2023</a:t>
            </a:fld>
            <a:endParaRPr lang="en-GB" noProof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9E57DC2-970A-4B3E-BB1C-7A09969E49DF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rtlCol="0"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6256020" y="685801"/>
            <a:ext cx="5212080" cy="5175250"/>
          </a:xfrm>
        </p:spPr>
        <p:txBody>
          <a:bodyPr rtlCol="0"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723900" y="2856344"/>
            <a:ext cx="3855720" cy="3011056"/>
          </a:xfrm>
        </p:spPr>
        <p:txBody>
          <a:bodyPr rtlCol="0"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F7EE774B-D0B7-47A9-A0CF-6C99222D750A}" type="datetime1">
              <a:rPr lang="en-GB" noProof="0" smtClean="0"/>
              <a:t>24/11/2023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69E57DC2-970A-4B3E-BB1C-7A09969E49DF}" type="slidenum">
              <a:rPr lang="en-GB" noProof="0" smtClean="0"/>
              <a:pPr rtl="0"/>
              <a:t>‹#›</a:t>
            </a:fld>
            <a:endParaRPr lang="en-GB" noProof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rtlCol="0"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rtlCol="0"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723900" y="2855968"/>
            <a:ext cx="3855720" cy="3011432"/>
          </a:xfrm>
        </p:spPr>
        <p:txBody>
          <a:bodyPr rtlCol="0"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0EE89071-3C6F-48C6-8277-BF2D583A33FB}" type="datetime1">
              <a:rPr lang="en-GB" noProof="0" smtClean="0"/>
              <a:t>24/11/2023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69E57DC2-970A-4B3E-BB1C-7A09969E49DF}" type="slidenum">
              <a:rPr lang="en-GB" noProof="0" smtClean="0"/>
              <a:pPr rtl="0"/>
              <a:t>‹#›</a:t>
            </a:fld>
            <a:endParaRPr lang="en-GB" noProof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1371600" y="2295525"/>
            <a:ext cx="9601200" cy="3571875"/>
          </a:xfrm>
        </p:spPr>
        <p:txBody>
          <a:bodyPr vert="eaVert" rtlCol="0"/>
          <a:lstStyle/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A34B235-AB0A-4BDA-9C30-6C7DC52F1685}" type="datetime1">
              <a:rPr lang="en-GB" noProof="0" smtClean="0"/>
              <a:t>24/11/2023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9E57DC2-970A-4B3E-BB1C-7A09969E49DF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1371600" y="624156"/>
            <a:ext cx="8179641" cy="5243244"/>
          </a:xfrm>
        </p:spPr>
        <p:txBody>
          <a:bodyPr vert="eaVert" rtlCol="0"/>
          <a:lstStyle/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5166E80-9F66-4B23-9F13-DB8B5CCC3213}" type="datetime1">
              <a:rPr lang="en-GB" noProof="0" smtClean="0"/>
              <a:t>24/11/2023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9E57DC2-970A-4B3E-BB1C-7A09969E49DF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pPr rtl="0"/>
            <a:fld id="{D2BFD511-F9D9-4C65-A972-7F7DD0F95A00}" type="datetime1">
              <a:rPr lang="en-GB" noProof="0" smtClean="0"/>
              <a:t>24/11/2023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pPr rtl="0"/>
            <a:fld id="{69E57DC2-970A-4B3E-BB1C-7A09969E49DF}" type="slidenum">
              <a:rPr lang="en-GB" noProof="0" smtClean="0"/>
              <a:pPr rtl="0"/>
              <a:t>‹#›</a:t>
            </a:fld>
            <a:endParaRPr lang="en-GB" noProof="0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VI2OWdZo6nY?feature=oembed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 rtlCol="0"/>
          <a:lstStyle/>
          <a:p>
            <a:r>
              <a:rPr lang="en-GB"/>
              <a:t>Talk 4 Writing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Parent Workshop</a:t>
            </a:r>
          </a:p>
        </p:txBody>
      </p:sp>
    </p:spTree>
    <p:extLst>
      <p:ext uri="{BB962C8B-B14F-4D97-AF65-F5344CB8AC3E}">
        <p14:creationId xmlns:p14="http://schemas.microsoft.com/office/powerpoint/2010/main" val="36010826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60A8CE-9F2F-6623-B0EC-DBA482527B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What is Talk 4 Writing?</a:t>
            </a:r>
          </a:p>
        </p:txBody>
      </p:sp>
      <p:pic>
        <p:nvPicPr>
          <p:cNvPr id="4" name="Online Media 3" title="What is Talk for Writing? Pie Corbett explains">
            <a:hlinkClick r:id="" action="ppaction://media"/>
            <a:extLst>
              <a:ext uri="{FF2B5EF4-FFF2-40B4-BE49-F238E27FC236}">
                <a16:creationId xmlns:a16="http://schemas.microsoft.com/office/drawing/2014/main" id="{428367FA-2DD1-BB57-4F06-B9419F32D1A3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797629" y="1709057"/>
            <a:ext cx="6901542" cy="4343400"/>
          </a:xfrm>
        </p:spPr>
      </p:pic>
    </p:spTree>
    <p:extLst>
      <p:ext uri="{BB962C8B-B14F-4D97-AF65-F5344CB8AC3E}">
        <p14:creationId xmlns:p14="http://schemas.microsoft.com/office/powerpoint/2010/main" val="2467431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961D8973-EAA9-459A-AF59-BBB4233D6C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C4CEC92-6476-ADA0-5D0E-2A75ACEA22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4743" y="685800"/>
            <a:ext cx="5793475" cy="1485900"/>
          </a:xfrm>
        </p:spPr>
        <p:txBody>
          <a:bodyPr>
            <a:normAutofit/>
          </a:bodyPr>
          <a:lstStyle/>
          <a:p>
            <a:r>
              <a:rPr lang="en-GB"/>
              <a:t>The T4W Process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9646CBB6-8178-5751-8854-4DBC0727EB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4743" y="2286000"/>
            <a:ext cx="5793475" cy="358140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83540" indent="-383540"/>
            <a:r>
              <a:rPr lang="en-US"/>
              <a:t>Moving through these different stages over 4 weeks for fiction units and 2 or 3 weeks for non-fiction units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BEA8A33-C0D0-416D-8359-724B8828C7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83661" y="0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4" name="Content Placeholder 3" descr="DSF - Item Details">
            <a:extLst>
              <a:ext uri="{FF2B5EF4-FFF2-40B4-BE49-F238E27FC236}">
                <a16:creationId xmlns:a16="http://schemas.microsoft.com/office/drawing/2014/main" id="{0890A09D-0659-913C-D95C-3729B199D92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291" r="1983"/>
          <a:stretch/>
        </p:blipFill>
        <p:spPr>
          <a:xfrm>
            <a:off x="7612260" y="10"/>
            <a:ext cx="4579739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7780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961D8973-EAA9-459A-AF59-BBB4233D6C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C4CEC92-6476-ADA0-5D0E-2A75ACEA22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4743" y="685800"/>
            <a:ext cx="5793475" cy="1485900"/>
          </a:xfrm>
        </p:spPr>
        <p:txBody>
          <a:bodyPr>
            <a:normAutofit/>
          </a:bodyPr>
          <a:lstStyle/>
          <a:p>
            <a:r>
              <a:rPr lang="en-GB"/>
              <a:t>Baseline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BEA8A33-C0D0-416D-8359-724B8828C7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83661" y="0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4" name="Content Placeholder 3" descr="DSF - Item Details">
            <a:extLst>
              <a:ext uri="{FF2B5EF4-FFF2-40B4-BE49-F238E27FC236}">
                <a16:creationId xmlns:a16="http://schemas.microsoft.com/office/drawing/2014/main" id="{0890A09D-0659-913C-D95C-3729B199D92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291" r="1983"/>
          <a:stretch/>
        </p:blipFill>
        <p:spPr>
          <a:xfrm>
            <a:off x="7612260" y="10"/>
            <a:ext cx="4579739" cy="6857990"/>
          </a:xfrm>
          <a:prstGeom prst="rect">
            <a:avLst/>
          </a:prstGeom>
        </p:spPr>
      </p:pic>
      <p:pic>
        <p:nvPicPr>
          <p:cNvPr id="6" name="Content Placeholder 5" descr="A black text on a white background&#10;&#10;Description automatically generated">
            <a:extLst>
              <a:ext uri="{FF2B5EF4-FFF2-40B4-BE49-F238E27FC236}">
                <a16:creationId xmlns:a16="http://schemas.microsoft.com/office/drawing/2014/main" id="{2D08348A-AF85-3FE9-DA9C-B5D76B9ECA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93221" y="655864"/>
            <a:ext cx="7092043" cy="1540329"/>
          </a:xfrm>
        </p:spPr>
      </p:pic>
    </p:spTree>
    <p:extLst>
      <p:ext uri="{BB962C8B-B14F-4D97-AF65-F5344CB8AC3E}">
        <p14:creationId xmlns:p14="http://schemas.microsoft.com/office/powerpoint/2010/main" val="6496607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961D8973-EAA9-459A-AF59-BBB4233D6C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C4CEC92-6476-ADA0-5D0E-2A75ACEA22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4743" y="685800"/>
            <a:ext cx="5793475" cy="1485900"/>
          </a:xfrm>
        </p:spPr>
        <p:txBody>
          <a:bodyPr>
            <a:normAutofit/>
          </a:bodyPr>
          <a:lstStyle/>
          <a:p>
            <a:r>
              <a:rPr lang="en-GB"/>
              <a:t>Baseline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BEA8A33-C0D0-416D-8359-724B8828C7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83661" y="0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4" name="Content Placeholder 3" descr="DSF - Item Details">
            <a:extLst>
              <a:ext uri="{FF2B5EF4-FFF2-40B4-BE49-F238E27FC236}">
                <a16:creationId xmlns:a16="http://schemas.microsoft.com/office/drawing/2014/main" id="{0890A09D-0659-913C-D95C-3729B199D92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291" r="1983"/>
          <a:stretch/>
        </p:blipFill>
        <p:spPr>
          <a:xfrm>
            <a:off x="7612260" y="10"/>
            <a:ext cx="4579739" cy="6857990"/>
          </a:xfrm>
          <a:prstGeom prst="rect">
            <a:avLst/>
          </a:prstGeom>
        </p:spPr>
      </p:pic>
      <p:pic>
        <p:nvPicPr>
          <p:cNvPr id="7" name="Content Placeholder 6" descr="A white paper with writing on it&#10;&#10;Description automatically generated">
            <a:extLst>
              <a:ext uri="{FF2B5EF4-FFF2-40B4-BE49-F238E27FC236}">
                <a16:creationId xmlns:a16="http://schemas.microsoft.com/office/drawing/2014/main" id="{761CF15D-E25D-6038-4137-3CBA974059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61091" y="108857"/>
            <a:ext cx="5250017" cy="4778828"/>
          </a:xfrm>
        </p:spPr>
      </p:pic>
      <p:pic>
        <p:nvPicPr>
          <p:cNvPr id="8" name="Picture 7" descr="A paper with writing on it&#10;&#10;Description automatically generated">
            <a:extLst>
              <a:ext uri="{FF2B5EF4-FFF2-40B4-BE49-F238E27FC236}">
                <a16:creationId xmlns:a16="http://schemas.microsoft.com/office/drawing/2014/main" id="{B9CAB407-96FC-E4D5-5C30-6E23ACBD2F2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-276" b="48325"/>
          <a:stretch/>
        </p:blipFill>
        <p:spPr>
          <a:xfrm>
            <a:off x="511629" y="4939405"/>
            <a:ext cx="5355803" cy="1586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2464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961D8973-EAA9-459A-AF59-BBB4233D6C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C4CEC92-6476-ADA0-5D0E-2A75ACEA22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4743" y="685800"/>
            <a:ext cx="5793475" cy="1485900"/>
          </a:xfrm>
        </p:spPr>
        <p:txBody>
          <a:bodyPr>
            <a:normAutofit/>
          </a:bodyPr>
          <a:lstStyle/>
          <a:p>
            <a:r>
              <a:rPr lang="en-GB"/>
              <a:t>Baseline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BEA8A33-C0D0-416D-8359-724B8828C7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83661" y="0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4" name="Content Placeholder 3" descr="DSF - Item Details">
            <a:extLst>
              <a:ext uri="{FF2B5EF4-FFF2-40B4-BE49-F238E27FC236}">
                <a16:creationId xmlns:a16="http://schemas.microsoft.com/office/drawing/2014/main" id="{0890A09D-0659-913C-D95C-3729B199D92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291" r="1983"/>
          <a:stretch/>
        </p:blipFill>
        <p:spPr>
          <a:xfrm>
            <a:off x="7612260" y="10"/>
            <a:ext cx="4579739" cy="6857990"/>
          </a:xfrm>
          <a:prstGeom prst="rect">
            <a:avLst/>
          </a:prstGeom>
        </p:spPr>
      </p:pic>
      <p:pic>
        <p:nvPicPr>
          <p:cNvPr id="6" name="Content Placeholder 5" descr="A white text on a white background&#10;&#10;Description automatically generated">
            <a:extLst>
              <a:ext uri="{FF2B5EF4-FFF2-40B4-BE49-F238E27FC236}">
                <a16:creationId xmlns:a16="http://schemas.microsoft.com/office/drawing/2014/main" id="{8CF86C6E-695A-069E-97F0-FE658BA39E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13699" y="-163286"/>
            <a:ext cx="5678202" cy="4201886"/>
          </a:xfrm>
        </p:spPr>
      </p:pic>
      <p:pic>
        <p:nvPicPr>
          <p:cNvPr id="9" name="Picture 8" descr="A close up of a text&#10;&#10;Description automatically generated">
            <a:extLst>
              <a:ext uri="{FF2B5EF4-FFF2-40B4-BE49-F238E27FC236}">
                <a16:creationId xmlns:a16="http://schemas.microsoft.com/office/drawing/2014/main" id="{D62AA1F4-B07F-78B7-B323-E201500081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1629" y="3855998"/>
            <a:ext cx="5845628" cy="3293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6038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961D8973-EAA9-459A-AF59-BBB4233D6C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C4CEC92-6476-ADA0-5D0E-2A75ACEA22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4743" y="685800"/>
            <a:ext cx="5793475" cy="1485900"/>
          </a:xfrm>
        </p:spPr>
        <p:txBody>
          <a:bodyPr>
            <a:normAutofit/>
          </a:bodyPr>
          <a:lstStyle/>
          <a:p>
            <a:r>
              <a:rPr lang="en-GB"/>
              <a:t>Baseline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BEA8A33-C0D0-416D-8359-724B8828C7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83661" y="0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4" name="Content Placeholder 3" descr="DSF - Item Details">
            <a:extLst>
              <a:ext uri="{FF2B5EF4-FFF2-40B4-BE49-F238E27FC236}">
                <a16:creationId xmlns:a16="http://schemas.microsoft.com/office/drawing/2014/main" id="{0890A09D-0659-913C-D95C-3729B199D92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291" r="1983"/>
          <a:stretch/>
        </p:blipFill>
        <p:spPr>
          <a:xfrm>
            <a:off x="7612260" y="10"/>
            <a:ext cx="4579739" cy="6857990"/>
          </a:xfrm>
          <a:prstGeom prst="rect">
            <a:avLst/>
          </a:prstGeom>
        </p:spPr>
      </p:pic>
      <p:pic>
        <p:nvPicPr>
          <p:cNvPr id="7" name="Content Placeholder 6" descr="A text on a page&#10;&#10;Description automatically generated">
            <a:extLst>
              <a:ext uri="{FF2B5EF4-FFF2-40B4-BE49-F238E27FC236}">
                <a16:creationId xmlns:a16="http://schemas.microsoft.com/office/drawing/2014/main" id="{4FB18F11-D8FA-39E0-5982-A11DB975CC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71371" y="261257"/>
            <a:ext cx="5301600" cy="3581400"/>
          </a:xfrm>
        </p:spPr>
      </p:pic>
    </p:spTree>
    <p:extLst>
      <p:ext uri="{BB962C8B-B14F-4D97-AF65-F5344CB8AC3E}">
        <p14:creationId xmlns:p14="http://schemas.microsoft.com/office/powerpoint/2010/main" val="12478073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oup 30">
            <a:extLst>
              <a:ext uri="{FF2B5EF4-FFF2-40B4-BE49-F238E27FC236}">
                <a16:creationId xmlns:a16="http://schemas.microsoft.com/office/drawing/2014/main" id="{57500303-A207-4812-BEB9-51E132FEB7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32" name="Freeform 6">
              <a:extLst>
                <a:ext uri="{FF2B5EF4-FFF2-40B4-BE49-F238E27FC236}">
                  <a16:creationId xmlns:a16="http://schemas.microsoft.com/office/drawing/2014/main" id="{10118C91-C025-4776-BE95-E9926378E7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33" name="Freeform 6">
              <a:extLst>
                <a:ext uri="{FF2B5EF4-FFF2-40B4-BE49-F238E27FC236}">
                  <a16:creationId xmlns:a16="http://schemas.microsoft.com/office/drawing/2014/main" id="{339174D0-30E8-4BBF-BF81-5DDAC33C0C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  <p:sp useBgFill="1">
        <p:nvSpPr>
          <p:cNvPr id="35" name="Rectangle 34">
            <a:extLst>
              <a:ext uri="{FF2B5EF4-FFF2-40B4-BE49-F238E27FC236}">
                <a16:creationId xmlns:a16="http://schemas.microsoft.com/office/drawing/2014/main" id="{7BB74091-09FE-44AF-8325-7FE6E175F7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C4CEC92-6476-ADA0-5D0E-2A75ACEA22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2858" y="4736961"/>
            <a:ext cx="10720685" cy="936769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800" cap="all"/>
              <a:t>Let's See Year 1 in Action!</a:t>
            </a:r>
            <a:endParaRPr lang="en-US"/>
          </a:p>
        </p:txBody>
      </p:sp>
      <p:pic>
        <p:nvPicPr>
          <p:cNvPr id="8" name="Picture 7" descr="A white text on a white background&#10;&#10;Description automatically generated">
            <a:extLst>
              <a:ext uri="{FF2B5EF4-FFF2-40B4-BE49-F238E27FC236}">
                <a16:creationId xmlns:a16="http://schemas.microsoft.com/office/drawing/2014/main" id="{109E4BA1-3B0F-C3BA-D46C-8D6100630F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63260" y="99182"/>
            <a:ext cx="4291325" cy="4131490"/>
          </a:xfrm>
          <a:prstGeom prst="rect">
            <a:avLst/>
          </a:prstGeom>
        </p:spPr>
      </p:pic>
      <p:pic>
        <p:nvPicPr>
          <p:cNvPr id="6" name="Content Placeholder 5" descr="A bird on a white background&#10;&#10;Description automatically generated">
            <a:extLst>
              <a:ext uri="{FF2B5EF4-FFF2-40B4-BE49-F238E27FC236}">
                <a16:creationId xmlns:a16="http://schemas.microsoft.com/office/drawing/2014/main" id="{4FC79A7F-4288-3145-00B1-74CD55D7DD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628579" y="99182"/>
            <a:ext cx="5485935" cy="4087947"/>
          </a:xfrm>
          <a:prstGeom prst="rect">
            <a:avLst/>
          </a:prstGeom>
        </p:spPr>
      </p:pic>
      <p:sp>
        <p:nvSpPr>
          <p:cNvPr id="37" name="Freeform: Shape 36">
            <a:extLst>
              <a:ext uri="{FF2B5EF4-FFF2-40B4-BE49-F238E27FC236}">
                <a16:creationId xmlns:a16="http://schemas.microsoft.com/office/drawing/2014/main" id="{0F30CCEB-94C4-4F72-BA5A-9CEA853022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 flipV="1">
            <a:off x="434936" y="4446551"/>
            <a:ext cx="1957171" cy="1103687"/>
          </a:xfrm>
          <a:custGeom>
            <a:avLst/>
            <a:gdLst>
              <a:gd name="connsiteX0" fmla="*/ 2017702 w 2017702"/>
              <a:gd name="connsiteY0" fmla="*/ 1137821 h 1137821"/>
              <a:gd name="connsiteX1" fmla="*/ 404 w 2017702"/>
              <a:gd name="connsiteY1" fmla="*/ 1137821 h 1137821"/>
              <a:gd name="connsiteX2" fmla="*/ 0 w 2017702"/>
              <a:gd name="connsiteY2" fmla="*/ 900216 h 1137821"/>
              <a:gd name="connsiteX3" fmla="*/ 1767759 w 2017702"/>
              <a:gd name="connsiteY3" fmla="*/ 901031 h 1137821"/>
              <a:gd name="connsiteX4" fmla="*/ 1767759 w 2017702"/>
              <a:gd name="connsiteY4" fmla="*/ 0 h 1137821"/>
              <a:gd name="connsiteX5" fmla="*/ 2017702 w 2017702"/>
              <a:gd name="connsiteY5" fmla="*/ 0 h 11378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17702" h="1137821">
                <a:moveTo>
                  <a:pt x="2017702" y="1137821"/>
                </a:moveTo>
                <a:lnTo>
                  <a:pt x="404" y="1137821"/>
                </a:lnTo>
                <a:cubicBezTo>
                  <a:pt x="-404" y="1055814"/>
                  <a:pt x="807" y="982224"/>
                  <a:pt x="0" y="900216"/>
                </a:cubicBezTo>
                <a:lnTo>
                  <a:pt x="1767759" y="901031"/>
                </a:lnTo>
                <a:lnTo>
                  <a:pt x="1767759" y="0"/>
                </a:lnTo>
                <a:lnTo>
                  <a:pt x="2017702" y="0"/>
                </a:lnTo>
                <a:close/>
              </a:path>
            </a:pathLst>
          </a:custGeom>
          <a:solidFill>
            <a:schemeClr val="tx2">
              <a:alpha val="80000"/>
            </a:schemeClr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39" name="Freeform: Shape 38">
            <a:extLst>
              <a:ext uri="{FF2B5EF4-FFF2-40B4-BE49-F238E27FC236}">
                <a16:creationId xmlns:a16="http://schemas.microsoft.com/office/drawing/2014/main" id="{0DE1A94F-CC8B-4954-97A7-ADD4F300D6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9796837" y="5311230"/>
            <a:ext cx="2042265" cy="1213486"/>
          </a:xfrm>
          <a:custGeom>
            <a:avLst/>
            <a:gdLst>
              <a:gd name="connsiteX0" fmla="*/ 1844618 w 2105428"/>
              <a:gd name="connsiteY0" fmla="*/ 0 h 1251016"/>
              <a:gd name="connsiteX1" fmla="*/ 2105428 w 2105428"/>
              <a:gd name="connsiteY1" fmla="*/ 0 h 1251016"/>
              <a:gd name="connsiteX2" fmla="*/ 2105428 w 2105428"/>
              <a:gd name="connsiteY2" fmla="*/ 1251016 h 1251016"/>
              <a:gd name="connsiteX3" fmla="*/ 421 w 2105428"/>
              <a:gd name="connsiteY3" fmla="*/ 1251016 h 1251016"/>
              <a:gd name="connsiteX4" fmla="*/ 0 w 2105428"/>
              <a:gd name="connsiteY4" fmla="*/ 1003081 h 1251016"/>
              <a:gd name="connsiteX5" fmla="*/ 1844618 w 2105428"/>
              <a:gd name="connsiteY5" fmla="*/ 1003931 h 12510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05428" h="1251016">
                <a:moveTo>
                  <a:pt x="1844618" y="0"/>
                </a:moveTo>
                <a:lnTo>
                  <a:pt x="2105428" y="0"/>
                </a:lnTo>
                <a:lnTo>
                  <a:pt x="2105428" y="1251016"/>
                </a:lnTo>
                <a:lnTo>
                  <a:pt x="421" y="1251016"/>
                </a:lnTo>
                <a:cubicBezTo>
                  <a:pt x="-421" y="1165443"/>
                  <a:pt x="842" y="1088654"/>
                  <a:pt x="0" y="1003081"/>
                </a:cubicBezTo>
                <a:lnTo>
                  <a:pt x="1844618" y="1003931"/>
                </a:lnTo>
                <a:close/>
              </a:path>
            </a:pathLst>
          </a:custGeom>
          <a:solidFill>
            <a:schemeClr val="tx2">
              <a:alpha val="80000"/>
            </a:schemeClr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27693598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61CC77-3DE4-5CC3-5BAD-2BC08F546A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Time to have a go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366395-A816-8C06-8EB7-C6FAD51F3C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383540" indent="-383540"/>
            <a:r>
              <a:rPr lang="en-GB"/>
              <a:t>Model texts – can you learn a paragraph off by heart? Use icons and actions to help you!</a:t>
            </a:r>
          </a:p>
          <a:p>
            <a:pPr marL="383540" indent="-383540"/>
            <a:r>
              <a:rPr lang="en-GB"/>
              <a:t>SBW – have a go at an 'I am' or 'Spine' poem!</a:t>
            </a:r>
          </a:p>
          <a:p>
            <a:pPr marL="383540" indent="-383540"/>
            <a:r>
              <a:rPr lang="en-GB"/>
              <a:t>Innovation – can you innovate a paragraph?</a:t>
            </a:r>
          </a:p>
          <a:p>
            <a:pPr marL="383540" indent="-383540"/>
            <a:endParaRPr lang="en-GB"/>
          </a:p>
          <a:p>
            <a:pPr marL="0" indent="0">
              <a:buNone/>
            </a:pPr>
            <a:r>
              <a:rPr lang="en-GB"/>
              <a:t>Have a look at some of the fantastic examples from the children's books!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B21D8C9-C60D-5FBA-5CC8-F0A768AEA4C2}"/>
              </a:ext>
            </a:extLst>
          </p:cNvPr>
          <p:cNvSpPr txBox="1"/>
          <p:nvPr/>
        </p:nvSpPr>
        <p:spPr>
          <a:xfrm>
            <a:off x="3371849" y="6115050"/>
            <a:ext cx="5336721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Model texts available for: Reception, Y2, Y3 and Y6</a:t>
            </a:r>
          </a:p>
        </p:txBody>
      </p:sp>
    </p:spTree>
    <p:extLst>
      <p:ext uri="{BB962C8B-B14F-4D97-AF65-F5344CB8AC3E}">
        <p14:creationId xmlns:p14="http://schemas.microsoft.com/office/powerpoint/2010/main" val="1287742506"/>
      </p:ext>
    </p:extLst>
  </p:cSld>
  <p:clrMapOvr>
    <a:masterClrMapping/>
  </p:clrMapOvr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TF00001241</Template>
  <Application>Microsoft Office PowerPoint</Application>
  <PresentationFormat>Widescreen</PresentationFormat>
  <Slides>9</Slides>
  <Notes>1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Crop</vt:lpstr>
      <vt:lpstr>Talk 4 Writing</vt:lpstr>
      <vt:lpstr>What is Talk 4 Writing?</vt:lpstr>
      <vt:lpstr>The T4W Process</vt:lpstr>
      <vt:lpstr>Baseline</vt:lpstr>
      <vt:lpstr>Baseline</vt:lpstr>
      <vt:lpstr>Baseline</vt:lpstr>
      <vt:lpstr>Baseline</vt:lpstr>
      <vt:lpstr>Let's See Year 1 in Action!</vt:lpstr>
      <vt:lpstr>Time to have a go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T4W</dc:title>
  <dc:creator/>
  <cp:revision>2</cp:revision>
  <dcterms:created xsi:type="dcterms:W3CDTF">2023-11-16T08:24:44Z</dcterms:created>
  <dcterms:modified xsi:type="dcterms:W3CDTF">2023-11-24T13:45:12Z</dcterms:modified>
</cp:coreProperties>
</file>