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73" r:id="rId10"/>
    <p:sldId id="270" r:id="rId11"/>
    <p:sldId id="277" r:id="rId12"/>
    <p:sldId id="276" r:id="rId13"/>
    <p:sldId id="275" r:id="rId14"/>
    <p:sldId id="274"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E0CE57-13A4-4ECD-8DC0-9A25BE5FCD8A}" v="16" dt="2025-11-23T21:06:34.6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22" d="100"/>
          <a:sy n="122" d="100"/>
        </p:scale>
        <p:origin x="125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11/21/2025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85227624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80% of pupils were able to swim confidently. This was an increase from the previous year.</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Further work needs to be done to ensure that top up sessions for Y6 swimming take place.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56% of pupils were able to use a range of strokes effectively. This is higher than national average.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Further children need to be able to use a range of strokes. We will continue to develop swimming provision into next academic year (25-26).</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800" dirty="0"/>
                        <a:t>56% of pupils were able to perform a safe self-rescue. This is higher than the national average.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this percentage to be higher, considering we live near a river. Further work to be done on this into next academic year (25-26).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993639490"/>
              </p:ext>
            </p:extLst>
          </p:nvPr>
        </p:nvGraphicFramePr>
        <p:xfrm>
          <a:off x="201820" y="631508"/>
          <a:ext cx="5530128" cy="3548832"/>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78022">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73763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1. </a:t>
                      </a:r>
                      <a:r>
                        <a:rPr lang="en-US" sz="70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800" dirty="0"/>
                        <a:t>Weekly CPD and team-teaching provided </a:t>
                      </a:r>
                      <a:r>
                        <a:rPr lang="en-GB" sz="800" b="0" dirty="0"/>
                        <a:t>by First Touch Sports to upskill staff.</a:t>
                      </a:r>
                    </a:p>
                    <a:p>
                      <a:pPr marL="171450" indent="-171450">
                        <a:buFont typeface="Arial" panose="020B0604020202020204" pitchFamily="34" charset="0"/>
                        <a:buChar char="•"/>
                      </a:pPr>
                      <a:r>
                        <a:rPr lang="en-GB" sz="800" b="0" dirty="0"/>
                        <a:t>Consistent planning and curriculum support through Complete PE.</a:t>
                      </a:r>
                    </a:p>
                    <a:p>
                      <a:pPr marL="171450" indent="-171450">
                        <a:buFont typeface="Arial" panose="020B0604020202020204" pitchFamily="34" charset="0"/>
                        <a:buChar char="•"/>
                      </a:pPr>
                      <a:r>
                        <a:rPr lang="en-GB" sz="800" b="0" dirty="0"/>
                        <a:t>Workshops delivered across </a:t>
                      </a:r>
                      <a:r>
                        <a:rPr lang="en-GB" sz="800" dirty="0"/>
                        <a:t>the year on inclusive PE and adaptive sports techniques.</a:t>
                      </a:r>
                    </a:p>
                    <a:p>
                      <a:pPr marL="171450" indent="-171450">
                        <a:buFont typeface="Arial" panose="020B0604020202020204" pitchFamily="34" charset="0"/>
                        <a:buChar char="•"/>
                      </a:pPr>
                      <a:r>
                        <a:rPr lang="en-GB" sz="800" dirty="0"/>
                        <a:t>Termly external specialist training (e.g., martial arts) to broaden staff skills.</a:t>
                      </a:r>
                    </a:p>
                    <a:p>
                      <a:pPr marL="171450" indent="-171450">
                        <a:buFont typeface="Arial" panose="020B0604020202020204" pitchFamily="34" charset="0"/>
                        <a:buChar char="•"/>
                      </a:pPr>
                      <a:r>
                        <a:rPr lang="en-GB" sz="800" dirty="0"/>
                        <a:t>Interactive workshops promoted cross-curricular links between PE, maths and science.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800" b="0" dirty="0"/>
                        <a:t>Additional CPD needed in dance and gymnastics to build staff confidence.</a:t>
                      </a:r>
                    </a:p>
                    <a:p>
                      <a:pPr marL="171450" indent="-171450">
                        <a:buFont typeface="Arial" panose="020B0604020202020204" pitchFamily="34" charset="0"/>
                        <a:buChar char="•"/>
                      </a:pPr>
                      <a:r>
                        <a:rPr lang="en-GB" sz="800" b="0" dirty="0"/>
                        <a:t>Continue reviewing PE curriculum to ensure strong progression of knowledge and skills.</a:t>
                      </a:r>
                    </a:p>
                    <a:p>
                      <a:pPr marL="171450" indent="-171450">
                        <a:buFont typeface="Arial" panose="020B0604020202020204" pitchFamily="34" charset="0"/>
                        <a:buChar char="•"/>
                      </a:pPr>
                      <a:r>
                        <a:rPr lang="en-GB" sz="800" b="0" dirty="0"/>
                        <a:t>Increase subject leader monitoring to maintain quality and ensure effective use of Complete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4571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800" b="0" dirty="0"/>
                        <a:t>Provided a wide range of equipment and a dedicated sports corner.</a:t>
                      </a:r>
                    </a:p>
                    <a:p>
                      <a:pPr marL="171450" indent="-171450">
                        <a:buFont typeface="Arial" panose="020B0604020202020204" pitchFamily="34" charset="0"/>
                        <a:buChar char="•"/>
                      </a:pPr>
                      <a:r>
                        <a:rPr lang="en-GB" sz="800" b="0" dirty="0"/>
                        <a:t>Allocated playground zones to offer varied sporting and play opportunities for all pupils.</a:t>
                      </a:r>
                    </a:p>
                    <a:p>
                      <a:pPr marL="171450" indent="-171450">
                        <a:buFont typeface="Arial" panose="020B0604020202020204" pitchFamily="34" charset="0"/>
                        <a:buChar char="•"/>
                      </a:pPr>
                      <a:r>
                        <a:rPr lang="en-GB" sz="800" b="0" dirty="0"/>
                        <a:t>Delivered targeted intervention sessions.</a:t>
                      </a:r>
                    </a:p>
                    <a:p>
                      <a:pPr marL="171450" indent="-171450">
                        <a:buFont typeface="Arial" panose="020B0604020202020204" pitchFamily="34" charset="0"/>
                        <a:buChar char="•"/>
                      </a:pPr>
                      <a:r>
                        <a:rPr lang="en-GB" sz="800" b="0" dirty="0"/>
                        <a:t>Expanded the Sports Ambassadors programme, increasing peer-led activities and leadership opportunities for Year 6 pupils.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A sports corner was suggested, but this was not implemented.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Pupil voice was not completed termly.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693476342"/>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Workshops and guest speakers</a:t>
                      </a: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Sports ambassadors were prolific across the school</a:t>
                      </a: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Health and fitness built into the PE curriculum</a:t>
                      </a: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Parental engagement was extremely high</a:t>
                      </a: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Sports fortnight was a huge success, culminating in a very successful sports day</a:t>
                      </a:r>
                    </a:p>
                    <a:p>
                      <a:pPr marL="0" indent="0">
                        <a:buFont typeface="Arial" panose="020B0604020202020204" pitchFamily="34" charset="0"/>
                        <a:buNone/>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The only inter-house event that took place last year was cross country. More events to take place in 2025-2026.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More work to be done on integrating health and fitness in PSHE.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err="1"/>
                        <a:t>Bikeability</a:t>
                      </a:r>
                      <a:r>
                        <a:rPr lang="en-GB" sz="700" dirty="0"/>
                        <a:t> was offered for children in KS2 to link to the school travel plan and to offer children wider sport provision</a:t>
                      </a:r>
                    </a:p>
                    <a:p>
                      <a:pPr marL="171450" indent="-171450">
                        <a:buFont typeface="Arial" panose="020B0604020202020204" pitchFamily="34" charset="0"/>
                        <a:buChar char="•"/>
                      </a:pPr>
                      <a:r>
                        <a:rPr lang="en-GB" sz="700" dirty="0"/>
                        <a:t>Sports Fortnight enables pupils to try a different sport. </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Before school provision improved greatly with children exposed to new sports. </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Girls football and boys netball participation was high.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PE open mornings did not happen – something to introduce into 2025-2026.</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The school to continue to develop their club offer, taking into consideration a range of sports.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We created a new sports partnership and hosted a number of sporting competitions with our local schools.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Each year group took part in at least one competitive event.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We ran 3 football teams (including boys and girls), 1 netball team, 1 hockey team and our presence at cross country events was strong.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Cross country attendance was mainly LKS2. Next year – aim to increase participation in UKS2.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85250" y="116986"/>
            <a:ext cx="3929342" cy="460126"/>
          </a:xfrm>
          <a:prstGeom prst="rect">
            <a:avLst/>
          </a:prstGeom>
          <a:noFill/>
        </p:spPr>
        <p:txBody>
          <a:bodyPr wrap="square" rtlCol="0">
            <a:spAutoFit/>
          </a:bodyPr>
          <a:lstStyle/>
          <a:p>
            <a:pPr algn="ctr">
              <a:lnSpc>
                <a:spcPct val="124000"/>
              </a:lnSpc>
            </a:pPr>
            <a:r>
              <a:rPr lang="en-US" sz="1000" b="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1000" b="1" dirty="0" err="1">
                <a:latin typeface="Calibri" panose="020F0502020204030204" pitchFamily="34" charset="0"/>
                <a:cs typeface="Calibri" panose="020F0502020204030204" pitchFamily="34" charset="0"/>
              </a:rPr>
              <a:t>prioritising</a:t>
            </a:r>
            <a:r>
              <a:rPr lang="en-US" sz="1000" b="1" dirty="0">
                <a:latin typeface="Calibri" panose="020F0502020204030204" pitchFamily="34" charset="0"/>
                <a:cs typeface="Calibri" panose="020F0502020204030204" pitchFamily="34" charset="0"/>
              </a:rPr>
              <a:t> CPD and training where needed.</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531720505"/>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531098">
                  <a:extLst>
                    <a:ext uri="{9D8B030D-6E8A-4147-A177-3AD203B41FA5}">
                      <a16:colId xmlns:a16="http://schemas.microsoft.com/office/drawing/2014/main" val="3874769663"/>
                    </a:ext>
                  </a:extLst>
                </a:gridCol>
                <a:gridCol w="1371600">
                  <a:extLst>
                    <a:ext uri="{9D8B030D-6E8A-4147-A177-3AD203B41FA5}">
                      <a16:colId xmlns:a16="http://schemas.microsoft.com/office/drawing/2014/main" val="279180329"/>
                    </a:ext>
                  </a:extLst>
                </a:gridCol>
                <a:gridCol w="1453019">
                  <a:extLst>
                    <a:ext uri="{9D8B030D-6E8A-4147-A177-3AD203B41FA5}">
                      <a16:colId xmlns:a16="http://schemas.microsoft.com/office/drawing/2014/main" val="1419483341"/>
                    </a:ext>
                  </a:extLst>
                </a:gridCol>
                <a:gridCol w="67677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Collaborative working between all staff teaching physical education.</a:t>
                      </a:r>
                    </a:p>
                    <a:p>
                      <a:pPr algn="l">
                        <a:lnSpc>
                          <a:spcPct val="100000"/>
                        </a:lnSpc>
                      </a:pPr>
                      <a:endParaRPr lang="en-GB" sz="600" dirty="0"/>
                    </a:p>
                    <a:p>
                      <a:pPr algn="l">
                        <a:lnSpc>
                          <a:spcPct val="100000"/>
                        </a:lnSpc>
                      </a:pPr>
                      <a:r>
                        <a:rPr lang="en-GB" sz="600" dirty="0"/>
                        <a:t>Continue with the support to LSAs, focusing on assisting PE lesson delivery.</a:t>
                      </a:r>
                    </a:p>
                    <a:p>
                      <a:pPr algn="l">
                        <a:lnSpc>
                          <a:spcPct val="100000"/>
                        </a:lnSpc>
                      </a:pPr>
                      <a:endParaRPr lang="en-GB" sz="600" dirty="0"/>
                    </a:p>
                    <a:p>
                      <a:pPr algn="l">
                        <a:lnSpc>
                          <a:spcPct val="100000"/>
                        </a:lnSpc>
                      </a:pPr>
                      <a:r>
                        <a:rPr lang="en-GB" sz="600" dirty="0"/>
                        <a:t>Develop clear PE planning and resources to remove uncertainty and improve lesson delivery.</a:t>
                      </a:r>
                    </a:p>
                    <a:p>
                      <a:pPr algn="l">
                        <a:lnSpc>
                          <a:spcPct val="100000"/>
                        </a:lnSpc>
                      </a:pPr>
                      <a:endParaRPr lang="en-GB" sz="600" dirty="0"/>
                    </a:p>
                    <a:p>
                      <a:pPr algn="l">
                        <a:lnSpc>
                          <a:spcPct val="100000"/>
                        </a:lnSpc>
                      </a:pPr>
                      <a:r>
                        <a:rPr lang="en-GB" sz="600" dirty="0"/>
                        <a:t>Make the most of the specialist guest speakers to help build staff knowledge and capacity. </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Continue with the ‘Team Teaching’ lessons to ensure consistency &amp; collaborative working.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Structured PE scheme of work that includes lesson plans, skills progression, and assessment criteria.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Workshops led by external coaches or athletes where LSAs and teachers can learn innovative techniques and teaching strategies to incorporate these sports into the curriculum.</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Increased confidence and competence among LSAs and teachers in delivering inclusive and engaging PE lessons.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Greater integration of PE into the wider curriculum.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Broader curriculum offers higher pupil engagement.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Improved staff collaboration and consistency in PE delivery across year groups and key stages.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CPD schedule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CPD materials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PE subject </a:t>
                      </a:r>
                      <a:r>
                        <a:rPr lang="en-GB" sz="600" dirty="0" err="1">
                          <a:solidFill>
                            <a:schemeClr val="tx1"/>
                          </a:solidFill>
                          <a:latin typeface="Calibri" panose="020F0502020204030204" pitchFamily="34" charset="0"/>
                          <a:cs typeface="Calibri" panose="020F0502020204030204" pitchFamily="34" charset="0"/>
                        </a:rPr>
                        <a:t>leade</a:t>
                      </a:r>
                      <a:r>
                        <a:rPr lang="en-GB" sz="600" dirty="0">
                          <a:solidFill>
                            <a:schemeClr val="tx1"/>
                          </a:solidFill>
                          <a:latin typeface="Calibri" panose="020F0502020204030204" pitchFamily="34" charset="0"/>
                          <a:cs typeface="Calibri" panose="020F0502020204030204" pitchFamily="34" charset="0"/>
                        </a:rPr>
                        <a:t>/FTS monitoring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GB"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GB"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b="0" dirty="0">
                          <a:solidFill>
                            <a:schemeClr val="tx1"/>
                          </a:solidFill>
                          <a:latin typeface="Calibri" panose="020F0502020204030204" pitchFamily="34" charset="0"/>
                          <a:cs typeface="Calibri" panose="020F0502020204030204" pitchFamily="34" charset="0"/>
                        </a:rPr>
                        <a:t>PE Equipment &amp; Resources £617 (voucher)</a:t>
                      </a:r>
                    </a:p>
                    <a:p>
                      <a:pPr algn="l">
                        <a:lnSpc>
                          <a:spcPct val="100000"/>
                        </a:lnSpc>
                      </a:pPr>
                      <a:endParaRPr lang="en-GB"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b="0" dirty="0">
                          <a:solidFill>
                            <a:schemeClr val="tx1"/>
                          </a:solidFill>
                          <a:latin typeface="Calibri" panose="020F0502020204030204" pitchFamily="34" charset="0"/>
                          <a:cs typeface="Calibri" panose="020F0502020204030204" pitchFamily="34" charset="0"/>
                        </a:rPr>
                        <a:t>All other costs are covered through FTS contract.</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94842" y="116986"/>
            <a:ext cx="3559359" cy="460126"/>
          </a:xfrm>
          <a:prstGeom prst="rect">
            <a:avLst/>
          </a:prstGeom>
          <a:noFill/>
        </p:spPr>
        <p:txBody>
          <a:bodyPr wrap="square" rtlCol="0">
            <a:spAutoFit/>
          </a:bodyPr>
          <a:lstStyle/>
          <a:p>
            <a:pPr algn="ctr">
              <a:lnSpc>
                <a:spcPct val="124000"/>
              </a:lnSpc>
            </a:pPr>
            <a:r>
              <a:rPr lang="en-US" sz="1000" b="1" dirty="0">
                <a:latin typeface="Calibri" panose="020F0502020204030204" pitchFamily="34" charset="0"/>
                <a:cs typeface="Calibri" panose="020F0502020204030204" pitchFamily="34" charset="0"/>
              </a:rPr>
              <a:t>2. Increasing engagement of all pupils in regular physical activity and sporting activities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4072879324"/>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599991">
                  <a:extLst>
                    <a:ext uri="{9D8B030D-6E8A-4147-A177-3AD203B41FA5}">
                      <a16:colId xmlns:a16="http://schemas.microsoft.com/office/drawing/2014/main" val="3874769663"/>
                    </a:ext>
                  </a:extLst>
                </a:gridCol>
                <a:gridCol w="1640910">
                  <a:extLst>
                    <a:ext uri="{9D8B030D-6E8A-4147-A177-3AD203B41FA5}">
                      <a16:colId xmlns:a16="http://schemas.microsoft.com/office/drawing/2014/main" val="279180329"/>
                    </a:ext>
                  </a:extLst>
                </a:gridCol>
                <a:gridCol w="1114816">
                  <a:extLst>
                    <a:ext uri="{9D8B030D-6E8A-4147-A177-3AD203B41FA5}">
                      <a16:colId xmlns:a16="http://schemas.microsoft.com/office/drawing/2014/main" val="1419483341"/>
                    </a:ext>
                  </a:extLst>
                </a:gridCol>
                <a:gridCol w="67677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Have a varied P.E. curriculum throughout the 25/26 school year and provide equipment to encourage self-led physical activity for pupils at break times. </a:t>
                      </a:r>
                    </a:p>
                    <a:p>
                      <a:pPr algn="l">
                        <a:lnSpc>
                          <a:spcPct val="100000"/>
                        </a:lnSpc>
                      </a:pPr>
                      <a:r>
                        <a:rPr lang="en-GB" sz="600" dirty="0"/>
                        <a:t>Allocate zones on the playground to allow for greater variation of sporting opportunities during break times. </a:t>
                      </a:r>
                    </a:p>
                    <a:p>
                      <a:pPr algn="l">
                        <a:lnSpc>
                          <a:spcPct val="100000"/>
                        </a:lnSpc>
                      </a:pPr>
                      <a:r>
                        <a:rPr lang="en-GB" sz="600" dirty="0"/>
                        <a:t>Run intervention sessions with specific groups highlighted by our Inclusion manager to target areas of SEN. </a:t>
                      </a:r>
                    </a:p>
                    <a:p>
                      <a:pPr algn="l">
                        <a:lnSpc>
                          <a:spcPct val="100000"/>
                        </a:lnSpc>
                      </a:pPr>
                      <a:r>
                        <a:rPr lang="en-GB" sz="600" dirty="0"/>
                        <a:t>Continue with the established Sports Ambassadors programme and increased level of peer-led physical activity workshops. </a:t>
                      </a:r>
                    </a:p>
                    <a:p>
                      <a:pPr algn="l">
                        <a:lnSpc>
                          <a:spcPct val="100000"/>
                        </a:lnSpc>
                      </a:pPr>
                      <a:r>
                        <a:rPr lang="en-GB" sz="600" dirty="0"/>
                        <a:t>Build a positive attitude toward PE. Praise effort, not just skill &amp; set personal goals.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latin typeface="+mn-lt"/>
                          <a:ea typeface="+mn-ea"/>
                          <a:cs typeface="+mn-cs"/>
                        </a:rPr>
                        <a:t>Set up a "sports corner" on the playground with a variety of equipment to allow pupils to choose and engage in activities during break times.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latin typeface="+mn-lt"/>
                          <a:ea typeface="+mn-ea"/>
                          <a:cs typeface="+mn-cs"/>
                        </a:rPr>
                        <a:t>Designate specific areas for different activities, such as a quiet reading corner, ball games, and a "free play”, giving pupils a variety of options for physical play.</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latin typeface="+mn-lt"/>
                          <a:ea typeface="+mn-ea"/>
                          <a:cs typeface="+mn-cs"/>
                        </a:rPr>
                        <a:t>Ensure regular feedback opportunities where pupils can share their ideas and feedback on sports and activities available throughout the school year.</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latin typeface="+mn-lt"/>
                          <a:ea typeface="+mn-ea"/>
                          <a:cs typeface="+mn-cs"/>
                        </a:rPr>
                        <a:t>Appoint enthusiastic Year 6 pupils as Sports Ambassadors who can lead peer-led workshops, organise games, and inspire.</a:t>
                      </a:r>
                      <a:endParaRPr lang="en-US" sz="600" kern="1200" dirty="0">
                        <a:solidFill>
                          <a:schemeClr val="dk1"/>
                        </a:solidFill>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Increased pupil engagement in physical activity during break times, especially among less active pupils.</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Greater inclusion and participation from </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pupils with SEN.</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Improved pupil leadership and confidence through the Sports Ambassadors programme.</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Enhanced &amp; varied P.E. curriculum</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Wider break &amp; lunch sports rota</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Sports Ambassador schedule.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PE subject </a:t>
                      </a:r>
                      <a:r>
                        <a:rPr lang="en-GB" sz="600" dirty="0" err="1">
                          <a:solidFill>
                            <a:schemeClr val="tx1"/>
                          </a:solidFill>
                          <a:latin typeface="Calibri" panose="020F0502020204030204" pitchFamily="34" charset="0"/>
                          <a:cs typeface="Calibri" panose="020F0502020204030204" pitchFamily="34" charset="0"/>
                        </a:rPr>
                        <a:t>leade</a:t>
                      </a:r>
                      <a:r>
                        <a:rPr lang="en-GB" sz="600" dirty="0">
                          <a:solidFill>
                            <a:schemeClr val="tx1"/>
                          </a:solidFill>
                          <a:latin typeface="Calibri" panose="020F0502020204030204" pitchFamily="34" charset="0"/>
                          <a:cs typeface="Calibri" panose="020F0502020204030204" pitchFamily="34" charset="0"/>
                        </a:rPr>
                        <a:t>/FTS monitoring</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PE Equipment &amp; Resources £617 (voucher)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All other costs are covered through FTS contract</a:t>
                      </a:r>
                      <a:endParaRPr lang="en-US" sz="4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131536"/>
            <a:ext cx="3559359" cy="460126"/>
          </a:xfrm>
          <a:prstGeom prst="rect">
            <a:avLst/>
          </a:prstGeom>
          <a:noFill/>
        </p:spPr>
        <p:txBody>
          <a:bodyPr wrap="square" rtlCol="0">
            <a:spAutoFit/>
          </a:bodyPr>
          <a:lstStyle/>
          <a:p>
            <a:pPr algn="ctr">
              <a:lnSpc>
                <a:spcPct val="124000"/>
              </a:lnSpc>
            </a:pPr>
            <a:r>
              <a:rPr lang="en-US" sz="1000" b="1" dirty="0">
                <a:latin typeface="Calibri" panose="020F0502020204030204" pitchFamily="34" charset="0"/>
                <a:cs typeface="Calibri" panose="020F0502020204030204" pitchFamily="34" charset="0"/>
              </a:rPr>
              <a:t>3. Raising the profile of PE and sport across the school, to support whole school improvement</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387593563"/>
              </p:ext>
            </p:extLst>
          </p:nvPr>
        </p:nvGraphicFramePr>
        <p:xfrm>
          <a:off x="294842" y="694098"/>
          <a:ext cx="5530128" cy="3505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380786">
                  <a:extLst>
                    <a:ext uri="{9D8B030D-6E8A-4147-A177-3AD203B41FA5}">
                      <a16:colId xmlns:a16="http://schemas.microsoft.com/office/drawing/2014/main" val="3874769663"/>
                    </a:ext>
                  </a:extLst>
                </a:gridCol>
                <a:gridCol w="1778696">
                  <a:extLst>
                    <a:ext uri="{9D8B030D-6E8A-4147-A177-3AD203B41FA5}">
                      <a16:colId xmlns:a16="http://schemas.microsoft.com/office/drawing/2014/main" val="279180329"/>
                    </a:ext>
                  </a:extLst>
                </a:gridCol>
                <a:gridCol w="1158657">
                  <a:extLst>
                    <a:ext uri="{9D8B030D-6E8A-4147-A177-3AD203B41FA5}">
                      <a16:colId xmlns:a16="http://schemas.microsoft.com/office/drawing/2014/main" val="1419483341"/>
                    </a:ext>
                  </a:extLst>
                </a:gridCol>
                <a:gridCol w="714351">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Organise workshops and invite guest speakers to introduce new sporting interests.</a:t>
                      </a:r>
                    </a:p>
                    <a:p>
                      <a:pPr algn="l">
                        <a:lnSpc>
                          <a:spcPct val="100000"/>
                        </a:lnSpc>
                      </a:pPr>
                      <a:endParaRPr lang="en-GB" sz="600" dirty="0"/>
                    </a:p>
                    <a:p>
                      <a:pPr algn="l">
                        <a:lnSpc>
                          <a:spcPct val="100000"/>
                        </a:lnSpc>
                      </a:pPr>
                      <a:r>
                        <a:rPr lang="en-GB" sz="600" dirty="0"/>
                        <a:t>Coordinate a range of inter-house sporting events to create an all-inclusive environment.</a:t>
                      </a:r>
                    </a:p>
                    <a:p>
                      <a:pPr algn="l">
                        <a:lnSpc>
                          <a:spcPct val="100000"/>
                        </a:lnSpc>
                      </a:pPr>
                      <a:endParaRPr lang="en-GB" sz="600" dirty="0"/>
                    </a:p>
                    <a:p>
                      <a:pPr algn="l">
                        <a:lnSpc>
                          <a:spcPct val="100000"/>
                        </a:lnSpc>
                      </a:pPr>
                      <a:r>
                        <a:rPr lang="en-GB" sz="600" dirty="0"/>
                        <a:t>Continue with the organised by Sports Ambassadors within the school.</a:t>
                      </a:r>
                    </a:p>
                    <a:p>
                      <a:pPr algn="l">
                        <a:lnSpc>
                          <a:spcPct val="100000"/>
                        </a:lnSpc>
                      </a:pPr>
                      <a:endParaRPr lang="en-GB" sz="600" dirty="0"/>
                    </a:p>
                    <a:p>
                      <a:pPr algn="l">
                        <a:lnSpc>
                          <a:spcPct val="100000"/>
                        </a:lnSpc>
                      </a:pPr>
                      <a:r>
                        <a:rPr lang="en-GB" sz="600" dirty="0"/>
                        <a:t>Celebrate and promote P.E. and sport widely using assemblies, display boards, newsletters &amp; school social media. </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Host workshops where local athletes or coaches can give interactive presentations &amp; demonstrations in various sports.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Plan a series of friendly competitions among different houses (e.g. football, netball, capture the flag), ensuring all pupils, regardless of ability, can participate and contribute points for their house, fostering teamwork and inclusivity.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Empower Sports Ambassadors to plan and lead “Sports Leader Weeks” for younger year groups.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Incorporate lessons on nutrition, physical activity, and mental well-being into the PSHE curriculum, using fun activities &amp; engaging team-building exercises.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Increased exposure to new sports and inspiring role models.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Improved inclusivity and teamwork across year groups via well-structured inter-house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Strengthen pupil leadership and confidence through Sports Ambassadors.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Enhanced awareness of health and wellbeing among pupils and parents. </a:t>
                      </a:r>
                      <a:endParaRPr lang="en-US" sz="400" b="1"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Athlete visit review</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Photographs during sporting events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Sports Day planning &amp;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Complete PE Scheme of Work £105</a:t>
                      </a:r>
                    </a:p>
                    <a:p>
                      <a:pPr algn="l">
                        <a:lnSpc>
                          <a:spcPct val="100000"/>
                        </a:lnSpc>
                      </a:pPr>
                      <a:endParaRPr lang="en-GB" sz="600" dirty="0"/>
                    </a:p>
                    <a:p>
                      <a:pPr algn="l">
                        <a:lnSpc>
                          <a:spcPct val="100000"/>
                        </a:lnSpc>
                      </a:pPr>
                      <a:r>
                        <a:rPr lang="en-GB" sz="600" dirty="0"/>
                        <a:t>Association of Physical Education Membership £154</a:t>
                      </a:r>
                    </a:p>
                    <a:p>
                      <a:pPr algn="l">
                        <a:lnSpc>
                          <a:spcPct val="100000"/>
                        </a:lnSpc>
                      </a:pPr>
                      <a:endParaRPr lang="en-GB" sz="600" dirty="0"/>
                    </a:p>
                    <a:p>
                      <a:pPr algn="l">
                        <a:lnSpc>
                          <a:spcPct val="100000"/>
                        </a:lnSpc>
                      </a:pPr>
                      <a:r>
                        <a:rPr lang="en-GB" sz="600" dirty="0"/>
                        <a:t>All other costs are covered through FTS contract</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25948" y="70050"/>
            <a:ext cx="3669646" cy="553998"/>
          </a:xfrm>
          <a:prstGeom prst="rect">
            <a:avLst/>
          </a:prstGeom>
          <a:noFill/>
        </p:spPr>
        <p:txBody>
          <a:bodyPr wrap="square" rtlCol="0">
            <a:spAutoFit/>
          </a:bodyPr>
          <a:lstStyle/>
          <a:p>
            <a:pPr algn="ctr"/>
            <a:r>
              <a:rPr lang="en-US" sz="1000" b="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endParaRPr lang="en-US" sz="16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2450808570"/>
              </p:ext>
            </p:extLst>
          </p:nvPr>
        </p:nvGraphicFramePr>
        <p:xfrm>
          <a:off x="294842" y="694098"/>
          <a:ext cx="5530128" cy="3230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299367">
                  <a:extLst>
                    <a:ext uri="{9D8B030D-6E8A-4147-A177-3AD203B41FA5}">
                      <a16:colId xmlns:a16="http://schemas.microsoft.com/office/drawing/2014/main" val="3874769663"/>
                    </a:ext>
                  </a:extLst>
                </a:gridCol>
                <a:gridCol w="1747380">
                  <a:extLst>
                    <a:ext uri="{9D8B030D-6E8A-4147-A177-3AD203B41FA5}">
                      <a16:colId xmlns:a16="http://schemas.microsoft.com/office/drawing/2014/main" val="279180329"/>
                    </a:ext>
                  </a:extLst>
                </a:gridCol>
                <a:gridCol w="1296444">
                  <a:extLst>
                    <a:ext uri="{9D8B030D-6E8A-4147-A177-3AD203B41FA5}">
                      <a16:colId xmlns:a16="http://schemas.microsoft.com/office/drawing/2014/main" val="1419483341"/>
                    </a:ext>
                  </a:extLst>
                </a:gridCol>
                <a:gridCol w="689299">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Continue to support staff in areas of development and Organise showcase events for PE.</a:t>
                      </a:r>
                    </a:p>
                    <a:p>
                      <a:pPr algn="l">
                        <a:lnSpc>
                          <a:spcPct val="100000"/>
                        </a:lnSpc>
                      </a:pPr>
                      <a:r>
                        <a:rPr lang="en-GB" sz="600" dirty="0"/>
                        <a:t>Continue to support the before and after school sports provision to increase variety.</a:t>
                      </a:r>
                    </a:p>
                    <a:p>
                      <a:pPr algn="l">
                        <a:lnSpc>
                          <a:spcPct val="100000"/>
                        </a:lnSpc>
                      </a:pPr>
                      <a:r>
                        <a:rPr lang="en-GB" sz="600" dirty="0"/>
                        <a:t>Launch a PE Equipment and resources upgrade to enhance the quality and variety of sports on offer within the curriculum.</a:t>
                      </a:r>
                    </a:p>
                    <a:p>
                      <a:pPr algn="l">
                        <a:lnSpc>
                          <a:spcPct val="100000"/>
                        </a:lnSpc>
                      </a:pPr>
                      <a:r>
                        <a:rPr lang="en-GB" sz="600" dirty="0"/>
                        <a:t>Enrich the PE Curriculum to go beyond the basics and offer progression.</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Ensure the running of the Sports Ambassadors programme. Regular meetings scheduled to discuss experiences and feedback from their peers, which can then be presented to staff to help shape future PE programs and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Introduce a diverse range of after school ensuring there are options for different interests and abilities.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Renew and invest in the PE equipment and resources available using the voucher received from Bishop Sports.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Rolling plans to ensure variety of sports across all year groups.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Improved staff confidence and skill.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Greater pupil engagement through Sports Ambassador programme.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Increased community involvement and visibility of PE through showcase events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Broader participation in extracurricular activities due to a more diverse and inclusive sports offering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Curriculum provision review</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Clubs analysis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Fixture event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solidFill>
                            <a:schemeClr val="tx1"/>
                          </a:solidFill>
                          <a:latin typeface="Calibri" panose="020F0502020204030204" pitchFamily="34" charset="0"/>
                          <a:cs typeface="Calibri" panose="020F0502020204030204" pitchFamily="34" charset="0"/>
                        </a:rPr>
                        <a:t>letters/registers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New &amp; varied equipment.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Cross-Country League Entry £150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Football League Entry £30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PE Equipment &amp; Resources £617 (voucher)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All other costs are covered through FTS contract</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46221"/>
          </a:xfrm>
          <a:prstGeom prst="rect">
            <a:avLst/>
          </a:prstGeom>
          <a:noFill/>
        </p:spPr>
        <p:txBody>
          <a:bodyPr wrap="square" rtlCol="0">
            <a:spAutoFit/>
          </a:bodyPr>
          <a:lstStyle/>
          <a:p>
            <a:pPr algn="ctr"/>
            <a:r>
              <a:rPr lang="en-US" sz="1000" b="1" dirty="0">
                <a:latin typeface="Calibri" panose="020F0502020204030204" pitchFamily="34" charset="0"/>
                <a:cs typeface="Calibri" panose="020F0502020204030204" pitchFamily="34" charset="0"/>
              </a:rPr>
              <a:t>5. Increasing participation in competitive sport</a:t>
            </a:r>
            <a:endParaRPr lang="en-US" sz="16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915287161"/>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6424">
                  <a:extLst>
                    <a:ext uri="{9D8B030D-6E8A-4147-A177-3AD203B41FA5}">
                      <a16:colId xmlns:a16="http://schemas.microsoft.com/office/drawing/2014/main" val="3874769663"/>
                    </a:ext>
                  </a:extLst>
                </a:gridCol>
                <a:gridCol w="1753644">
                  <a:extLst>
                    <a:ext uri="{9D8B030D-6E8A-4147-A177-3AD203B41FA5}">
                      <a16:colId xmlns:a16="http://schemas.microsoft.com/office/drawing/2014/main" val="279180329"/>
                    </a:ext>
                  </a:extLst>
                </a:gridCol>
                <a:gridCol w="1390389">
                  <a:extLst>
                    <a:ext uri="{9D8B030D-6E8A-4147-A177-3AD203B41FA5}">
                      <a16:colId xmlns:a16="http://schemas.microsoft.com/office/drawing/2014/main" val="1419483341"/>
                    </a:ext>
                  </a:extLst>
                </a:gridCol>
                <a:gridCol w="80203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Organise promotional assemblies and workshops to highlight upcoming events.</a:t>
                      </a:r>
                    </a:p>
                    <a:p>
                      <a:pPr algn="l">
                        <a:lnSpc>
                          <a:spcPct val="100000"/>
                        </a:lnSpc>
                      </a:pPr>
                      <a:endParaRPr lang="en-GB" sz="600" dirty="0"/>
                    </a:p>
                    <a:p>
                      <a:pPr algn="l">
                        <a:lnSpc>
                          <a:spcPct val="100000"/>
                        </a:lnSpc>
                      </a:pPr>
                      <a:r>
                        <a:rPr lang="en-GB" sz="600" dirty="0"/>
                        <a:t>Creating a culture of inclusive, positive competition. </a:t>
                      </a:r>
                    </a:p>
                    <a:p>
                      <a:pPr algn="l">
                        <a:lnSpc>
                          <a:spcPct val="100000"/>
                        </a:lnSpc>
                      </a:pPr>
                      <a:endParaRPr lang="en-GB" sz="600" dirty="0"/>
                    </a:p>
                    <a:p>
                      <a:pPr algn="l">
                        <a:lnSpc>
                          <a:spcPct val="100000"/>
                        </a:lnSpc>
                      </a:pPr>
                      <a:r>
                        <a:rPr lang="en-GB" sz="600" dirty="0"/>
                        <a:t>Continue to attend sporting events such as hockey festivals, cross-country, etc. </a:t>
                      </a:r>
                    </a:p>
                    <a:p>
                      <a:pPr algn="l">
                        <a:lnSpc>
                          <a:spcPct val="100000"/>
                        </a:lnSpc>
                      </a:pPr>
                      <a:endParaRPr lang="en-GB" sz="600" dirty="0"/>
                    </a:p>
                    <a:p>
                      <a:pPr algn="l">
                        <a:lnSpc>
                          <a:spcPct val="100000"/>
                        </a:lnSpc>
                      </a:pPr>
                      <a:r>
                        <a:rPr lang="en-GB" sz="600" dirty="0"/>
                        <a:t>Inclusive Formats to Reach All Pupils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Ensure clearly communication for information on guest speaker workshops.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Schedule termly assemblies to announce upcoming sports events, where pupils can also participate by sharing their experiences or demonstrating skills.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Attend sporting events attended in the past and look to participate in new events.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Run personal best competitions: pupils compete against their own scores/times. Include SEN competitions &amp; competitions for less-active pupils.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Broader sport offering has boosted pupil engagement and encouraged participation from less active groups.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Increased visibility of events through assemblies has raised awareness and anticipation among pupils </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Event letters &amp; registers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Newsletters</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Medal/Trophies £450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Transport to festivals £251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t>All other costs are covered through FTS contract </a:t>
                      </a:r>
                      <a:endParaRPr lang="en-US" sz="4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e4fb3dc-36ed-4a40-9bc0-250054b03a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DEBAC41828D6A4C9CD3F389643E564E" ma:contentTypeVersion="5" ma:contentTypeDescription="Create a new document." ma:contentTypeScope="" ma:versionID="c084d7fb586d213f4590063f8a7e80f0">
  <xsd:schema xmlns:xsd="http://www.w3.org/2001/XMLSchema" xmlns:xs="http://www.w3.org/2001/XMLSchema" xmlns:p="http://schemas.microsoft.com/office/2006/metadata/properties" xmlns:ns3="8e4fb3dc-36ed-4a40-9bc0-250054b03a5f" targetNamespace="http://schemas.microsoft.com/office/2006/metadata/properties" ma:root="true" ma:fieldsID="ab3cf3d44306e004bea641a40bd7297e" ns3:_="">
    <xsd:import namespace="8e4fb3dc-36ed-4a40-9bc0-250054b03a5f"/>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4fb3dc-36ed-4a40-9bc0-250054b03a5f"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9F03D2-8511-4F20-B939-5C49BDE24455}">
  <ds:schemaRefs>
    <ds:schemaRef ds:uri="http://schemas.microsoft.com/office/2006/documentManagement/types"/>
    <ds:schemaRef ds:uri="http://purl.org/dc/terms/"/>
    <ds:schemaRef ds:uri="http://schemas.microsoft.com/office/2006/metadata/properties"/>
    <ds:schemaRef ds:uri="http://purl.org/dc/elements/1.1/"/>
    <ds:schemaRef ds:uri="http://purl.org/dc/dcmitype/"/>
    <ds:schemaRef ds:uri="http://www.w3.org/XML/1998/namespace"/>
    <ds:schemaRef ds:uri="http://schemas.microsoft.com/office/infopath/2007/PartnerControls"/>
    <ds:schemaRef ds:uri="http://schemas.openxmlformats.org/package/2006/metadata/core-properties"/>
    <ds:schemaRef ds:uri="8e4fb3dc-36ed-4a40-9bc0-250054b03a5f"/>
  </ds:schemaRefs>
</ds:datastoreItem>
</file>

<file path=customXml/itemProps2.xml><?xml version="1.0" encoding="utf-8"?>
<ds:datastoreItem xmlns:ds="http://schemas.openxmlformats.org/officeDocument/2006/customXml" ds:itemID="{A5763497-5D56-43E8-8F0E-E88290F27093}">
  <ds:schemaRefs>
    <ds:schemaRef ds:uri="http://schemas.microsoft.com/sharepoint/v3/contenttype/forms"/>
  </ds:schemaRefs>
</ds:datastoreItem>
</file>

<file path=customXml/itemProps3.xml><?xml version="1.0" encoding="utf-8"?>
<ds:datastoreItem xmlns:ds="http://schemas.openxmlformats.org/officeDocument/2006/customXml" ds:itemID="{0C457EC2-34D5-4F0C-8BC6-BC27917EBE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4fb3dc-36ed-4a40-9bc0-250054b0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3529</TotalTime>
  <Words>3224</Words>
  <Application>Microsoft Office PowerPoint</Application>
  <PresentationFormat>Custom</PresentationFormat>
  <Paragraphs>425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Dave Pearce</cp:lastModifiedBy>
  <cp:revision>16</cp:revision>
  <dcterms:created xsi:type="dcterms:W3CDTF">2025-10-08T18:09:30Z</dcterms:created>
  <dcterms:modified xsi:type="dcterms:W3CDTF">2025-11-23T21:08:05Z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0x010100DDEBAC41828D6A4C9CD3F389643E564E</vt:lpwstr>
  </property>
</Properties>
</file>