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310" r:id="rId3"/>
    <p:sldId id="311" r:id="rId4"/>
    <p:sldId id="323" r:id="rId5"/>
    <p:sldId id="312" r:id="rId6"/>
    <p:sldId id="324" r:id="rId7"/>
    <p:sldId id="325" r:id="rId8"/>
    <p:sldId id="318" r:id="rId9"/>
    <p:sldId id="326" r:id="rId10"/>
    <p:sldId id="327" r:id="rId11"/>
    <p:sldId id="328" r:id="rId12"/>
    <p:sldId id="329" r:id="rId13"/>
    <p:sldId id="330" r:id="rId14"/>
    <p:sldId id="331" r:id="rId15"/>
    <p:sldId id="332" r:id="rId16"/>
    <p:sldId id="333" r:id="rId17"/>
  </p:sldIdLst>
  <p:sldSz cx="12192000" cy="6858000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OpenDyslexicAlta" panose="020B0604020202020204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2" roundtripDataSignature="AMtx7mifxYBLuzPwCPFc2vPbWOB6efNT4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BFD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6AD8C3C-7ED6-4651-AE7D-7BD6B3FEEF3A}">
  <a:tblStyle styleId="{16AD8C3C-7ED6-4651-AE7D-7BD6B3FEEF3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25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3426688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24413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75825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417889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550700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84271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165164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205441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047482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86371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43557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410535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65097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349773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083231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05619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AG title">
  <p:cSld name="SPAG 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7"/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7"/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7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619805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7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body" idx="2"/>
          </p:nvPr>
        </p:nvSpPr>
        <p:spPr>
          <a:xfrm>
            <a:off x="3463925" y="346075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28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" name="Google Shape;27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0"/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30"/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30"/>
          <p:cNvSpPr txBox="1"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7" name="Google Shape;3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40" name="Google Shape;40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1261687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30"/>
          <p:cNvSpPr txBox="1">
            <a:spLocks noGrp="1"/>
          </p:cNvSpPr>
          <p:nvPr>
            <p:ph type="body" idx="2"/>
          </p:nvPr>
        </p:nvSpPr>
        <p:spPr>
          <a:xfrm>
            <a:off x="4971061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Stage:</a:t>
            </a:r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body" idx="3"/>
          </p:nvPr>
        </p:nvSpPr>
        <p:spPr>
          <a:xfrm>
            <a:off x="7047550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List: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7" name="Google Shape;47;p31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8" name="Google Shape;48;p31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31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aphicFrame>
        <p:nvGraphicFramePr>
          <p:cNvPr id="51" name="Google Shape;51;p31"/>
          <p:cNvGraphicFramePr/>
          <p:nvPr/>
        </p:nvGraphicFramePr>
        <p:xfrm>
          <a:off x="508000" y="1550668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2" name="Google Shape;52;p31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body" idx="5"/>
          </p:nvPr>
        </p:nvSpPr>
        <p:spPr>
          <a:xfrm>
            <a:off x="3425190" y="1354611"/>
            <a:ext cx="8382000" cy="5268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 sz="1800" b="0" i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4" name="Google Shape;54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ok cover write check">
  <p:cSld name="Look cover write chec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2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7" name="Google Shape;57;p32"/>
          <p:cNvGraphicFramePr/>
          <p:nvPr/>
        </p:nvGraphicFramePr>
        <p:xfrm>
          <a:off x="508000" y="160019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nd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rd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8" name="Google Shape;58;p32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9" name="Google Shape;59;p32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32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3" name="Google Shape;63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page" type="obj">
  <p:cSld name="OBJEC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3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1" name="Google Shape;71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page">
  <p:cSld name="Question pag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34"/>
          <p:cNvSpPr txBox="1"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body" idx="1"/>
          </p:nvPr>
        </p:nvSpPr>
        <p:spPr>
          <a:xfrm>
            <a:off x="838200" y="3520441"/>
            <a:ext cx="10515600" cy="2656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4200"/>
              <a:buNone/>
              <a:defRPr sz="4200">
                <a:solidFill>
                  <a:srgbClr val="0070C0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400"/>
              <a:buChar char="•"/>
              <a:defRPr>
                <a:solidFill>
                  <a:srgbClr val="0070C0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000"/>
              <a:buChar char="•"/>
              <a:defRPr>
                <a:solidFill>
                  <a:srgbClr val="0070C0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6" name="Google Shape;76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3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5" name="Google Shape;95;p3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Google Shape;97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3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7" name="Google Shape;107;p3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8" name="Google Shape;108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Google Shape;109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Google Shape;110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4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5" name="Google Shape;115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Google Shape;122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Google Shape;123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4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7" name="Google Shape;127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Google Shape;128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b="1" u="sng" dirty="0">
                <a:latin typeface="Muli" panose="00000500000000000000" pitchFamily="2" charset="0"/>
                <a:sym typeface="Arial"/>
              </a:rPr>
              <a:t>National Curriculum Teaching Point:</a:t>
            </a:r>
            <a:endParaRPr lang="en-GB" u="sng" dirty="0">
              <a:latin typeface="Muli" panose="00000500000000000000" pitchFamily="2" charset="0"/>
            </a:endParaRP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u="sng" dirty="0">
                <a:latin typeface="Muli" panose="00000500000000000000" pitchFamily="2" charset="0"/>
              </a:rPr>
              <a:t>Fronted adverbials </a:t>
            </a: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u="sng" dirty="0">
                <a:latin typeface="Muli" panose="00000500000000000000" pitchFamily="2" charset="0"/>
              </a:rPr>
              <a:t>Use of commas after fronted adverbials</a:t>
            </a: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dirty="0">
                <a:latin typeface="Muli" panose="00000500000000000000" pitchFamily="2" charset="0"/>
                <a:sym typeface="Arial"/>
              </a:rPr>
              <a:t>Key vocabulary:  </a:t>
            </a:r>
            <a:r>
              <a:rPr lang="en-GB" dirty="0">
                <a:latin typeface="Muli" panose="00000500000000000000" pitchFamily="2" charset="0"/>
              </a:rPr>
              <a:t>adverb, adverbial phrase, comma</a:t>
            </a:r>
            <a:endParaRPr dirty="0">
              <a:latin typeface="Muli" panose="00000500000000000000" pitchFamily="2" charset="0"/>
            </a:endParaRPr>
          </a:p>
        </p:txBody>
      </p:sp>
      <p:sp>
        <p:nvSpPr>
          <p:cNvPr id="135" name="Google Shape;135;p1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r>
              <a:rPr lang="en-GB" dirty="0"/>
              <a:t>Rearrange sentences so the adverbial is at the front. Punctuate correctly.</a:t>
            </a:r>
            <a:endParaRPr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"/>
          <p:cNvSpPr txBox="1">
            <a:spLocks noGrp="1"/>
          </p:cNvSpPr>
          <p:nvPr>
            <p:ph type="body" idx="2"/>
          </p:nvPr>
        </p:nvSpPr>
        <p:spPr>
          <a:xfrm>
            <a:off x="3474240" y="342900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dirty="0">
                <a:latin typeface="Muli" panose="00000500000000000000" pitchFamily="2" charset="0"/>
              </a:rPr>
              <a:t>Stage 4 Sentence 2.4 and 2.5</a:t>
            </a:r>
            <a:endParaRPr dirty="0">
              <a:latin typeface="Muli" panose="00000500000000000000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96" y="770460"/>
            <a:ext cx="1293941" cy="2261946"/>
          </a:xfrm>
          <a:prstGeom prst="rect">
            <a:avLst/>
          </a:prstGeom>
        </p:spPr>
      </p:pic>
      <p:sp>
        <p:nvSpPr>
          <p:cNvPr id="23" name="Oval Callout 22"/>
          <p:cNvSpPr/>
          <p:nvPr/>
        </p:nvSpPr>
        <p:spPr>
          <a:xfrm>
            <a:off x="1984866" y="658761"/>
            <a:ext cx="9834632" cy="2192488"/>
          </a:xfrm>
          <a:prstGeom prst="wedgeEllipseCallout">
            <a:avLst>
              <a:gd name="adj1" fmla="val -54957"/>
              <a:gd name="adj2" fmla="val -23155"/>
            </a:avLst>
          </a:prstGeom>
          <a:solidFill>
            <a:srgbClr val="F4FB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Google Shape;142;p2"/>
          <p:cNvSpPr txBox="1"/>
          <p:nvPr/>
        </p:nvSpPr>
        <p:spPr>
          <a:xfrm>
            <a:off x="2348686" y="1119082"/>
            <a:ext cx="9106992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latin typeface="OpenDyslexicAlta" panose="00000500000000000000" pitchFamily="50" charset="0"/>
              </a:rPr>
              <a:t>Remember that an adverbial phrase can tell us how, where, when, how much or why. What is the adverbial phrase in this sentence?</a:t>
            </a:r>
            <a:endParaRPr sz="2800" dirty="0">
              <a:latin typeface="OpenDyslexicAlta" panose="00000500000000000000" pitchFamily="50" charset="0"/>
            </a:endParaRPr>
          </a:p>
        </p:txBody>
      </p:sp>
      <p:sp>
        <p:nvSpPr>
          <p:cNvPr id="21" name="Google Shape;142;p2"/>
          <p:cNvSpPr txBox="1"/>
          <p:nvPr/>
        </p:nvSpPr>
        <p:spPr>
          <a:xfrm>
            <a:off x="392560" y="3483651"/>
            <a:ext cx="1140115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Yasmin could see a car coming over the horizon.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25" name="Google Shape;142;p2"/>
          <p:cNvSpPr txBox="1"/>
          <p:nvPr/>
        </p:nvSpPr>
        <p:spPr>
          <a:xfrm>
            <a:off x="392560" y="3483651"/>
            <a:ext cx="11426938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Yasmin could see a car coming </a:t>
            </a:r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over the horizon</a:t>
            </a:r>
            <a:r>
              <a:rPr lang="en-GB" sz="4800" dirty="0">
                <a:latin typeface="OpenDyslexicAlta" panose="00000500000000000000" pitchFamily="50" charset="0"/>
              </a:rPr>
              <a:t>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880493" y="5566032"/>
            <a:ext cx="1061240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Does this adverbial phrase indicate where, when or how?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27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805824" y="5504516"/>
            <a:ext cx="10580352" cy="1138733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930666" y="5627547"/>
            <a:ext cx="1061240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‘Over the horizon’ shows us </a:t>
            </a:r>
            <a:r>
              <a:rPr lang="en-GB" sz="3200" i="1" dirty="0">
                <a:latin typeface="OpenDyslexicAlta" panose="00000500000000000000" pitchFamily="50" charset="0"/>
              </a:rPr>
              <a:t>where </a:t>
            </a:r>
            <a:r>
              <a:rPr lang="en-GB" sz="3200" dirty="0">
                <a:latin typeface="OpenDyslexicAlta" panose="00000500000000000000" pitchFamily="50" charset="0"/>
              </a:rPr>
              <a:t>Yasmin could see the car.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16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 animBg="1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107314" y="2635068"/>
            <a:ext cx="12084685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I heard the bad news later that day.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320755" y="335700"/>
            <a:ext cx="10366910" cy="584775"/>
          </a:xfrm>
          <a:prstGeom prst="rect">
            <a:avLst/>
          </a:prstGeom>
          <a:solidFill>
            <a:srgbClr val="F4FBFD"/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Identify the </a:t>
            </a:r>
            <a:r>
              <a:rPr lang="en-GB" sz="3200" b="1" dirty="0">
                <a:latin typeface="OpenDyslexicAlta" panose="00000500000000000000" pitchFamily="50" charset="0"/>
              </a:rPr>
              <a:t>adverbial phrase </a:t>
            </a:r>
            <a:r>
              <a:rPr lang="en-GB" sz="3200" dirty="0">
                <a:latin typeface="OpenDyslexicAlta" panose="00000500000000000000" pitchFamily="50" charset="0"/>
              </a:rPr>
              <a:t>in this sentence</a:t>
            </a:r>
            <a:r>
              <a:rPr lang="en-GB" sz="2000" dirty="0">
                <a:latin typeface="OpenDyslexicAlta" panose="00000500000000000000" pitchFamily="50" charset="0"/>
              </a:rPr>
              <a:t>.</a:t>
            </a: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5"/>
            <a:ext cx="10366910" cy="64629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42;p2"/>
          <p:cNvSpPr txBox="1"/>
          <p:nvPr/>
        </p:nvSpPr>
        <p:spPr>
          <a:xfrm>
            <a:off x="107313" y="2635068"/>
            <a:ext cx="12084686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I heard the bad news </a:t>
            </a:r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later that day</a:t>
            </a:r>
            <a:r>
              <a:rPr lang="en-GB" sz="4800" dirty="0">
                <a:latin typeface="OpenDyslexicAlta" panose="00000500000000000000" pitchFamily="50" charset="0"/>
              </a:rPr>
              <a:t>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880493" y="5566032"/>
            <a:ext cx="1061240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Does this adverbial phrase indicate where, when or how?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9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805824" y="5504516"/>
            <a:ext cx="10580352" cy="1138733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848442" y="5647063"/>
            <a:ext cx="1061240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‘Later that day’ shows us </a:t>
            </a:r>
            <a:r>
              <a:rPr lang="en-GB" sz="3200" i="1" dirty="0">
                <a:latin typeface="OpenDyslexicAlta" panose="00000500000000000000" pitchFamily="50" charset="0"/>
              </a:rPr>
              <a:t>when </a:t>
            </a:r>
            <a:r>
              <a:rPr lang="en-GB" sz="3200" dirty="0">
                <a:latin typeface="OpenDyslexicAlta" panose="00000500000000000000" pitchFamily="50" charset="0"/>
              </a:rPr>
              <a:t>I heard the bad news.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281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107313" y="2378996"/>
            <a:ext cx="12084685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I heard the bad news later that day.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450166" y="335700"/>
            <a:ext cx="10237499" cy="1077218"/>
          </a:xfrm>
          <a:prstGeom prst="rect">
            <a:avLst/>
          </a:prstGeom>
          <a:solidFill>
            <a:srgbClr val="F4FBFD"/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What’s the same and what’s different about these two sentences?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10366910" cy="1138753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42;p2"/>
          <p:cNvSpPr txBox="1"/>
          <p:nvPr/>
        </p:nvSpPr>
        <p:spPr>
          <a:xfrm>
            <a:off x="107314" y="3429000"/>
            <a:ext cx="12084685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Later that day, I heard the bad news.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13" name="Oval Callout 12"/>
          <p:cNvSpPr/>
          <p:nvPr/>
        </p:nvSpPr>
        <p:spPr>
          <a:xfrm>
            <a:off x="1966453" y="4227872"/>
            <a:ext cx="9890104" cy="2418736"/>
          </a:xfrm>
          <a:prstGeom prst="wedgeEllipseCallout">
            <a:avLst>
              <a:gd name="adj1" fmla="val -54957"/>
              <a:gd name="adj2" fmla="val -23155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Google Shape;142;p2"/>
          <p:cNvSpPr txBox="1"/>
          <p:nvPr/>
        </p:nvSpPr>
        <p:spPr>
          <a:xfrm>
            <a:off x="2611566" y="4856103"/>
            <a:ext cx="9106992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An adverbial phrase can go </a:t>
            </a:r>
            <a:r>
              <a:rPr lang="en-GB" sz="3200" b="1" dirty="0">
                <a:latin typeface="OpenDyslexicAlta" panose="00000500000000000000" pitchFamily="50" charset="0"/>
              </a:rPr>
              <a:t>before</a:t>
            </a:r>
            <a:r>
              <a:rPr lang="en-GB" sz="3200" dirty="0">
                <a:latin typeface="OpenDyslexicAlta" panose="00000500000000000000" pitchFamily="50" charset="0"/>
              </a:rPr>
              <a:t> or </a:t>
            </a:r>
            <a:r>
              <a:rPr lang="en-GB" sz="3200" b="1" dirty="0">
                <a:latin typeface="OpenDyslexicAlta" panose="00000500000000000000" pitchFamily="50" charset="0"/>
              </a:rPr>
              <a:t>after</a:t>
            </a:r>
            <a:r>
              <a:rPr lang="en-GB" sz="3200" dirty="0">
                <a:latin typeface="OpenDyslexicAlta" panose="00000500000000000000" pitchFamily="50" charset="0"/>
              </a:rPr>
              <a:t> a main clause.</a:t>
            </a:r>
            <a:endParaRPr sz="3200" dirty="0">
              <a:latin typeface="OpenDyslexicAlta" panose="000005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55" y="4198401"/>
            <a:ext cx="1284440" cy="2356513"/>
          </a:xfrm>
          <a:prstGeom prst="rect">
            <a:avLst/>
          </a:prstGeom>
        </p:spPr>
      </p:pic>
      <p:sp>
        <p:nvSpPr>
          <p:cNvPr id="15" name="Google Shape;142;p2"/>
          <p:cNvSpPr txBox="1"/>
          <p:nvPr/>
        </p:nvSpPr>
        <p:spPr>
          <a:xfrm>
            <a:off x="2749565" y="4709569"/>
            <a:ext cx="9106992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When the adverbial goes </a:t>
            </a:r>
            <a:r>
              <a:rPr lang="en-GB" sz="3200" b="1" dirty="0">
                <a:latin typeface="OpenDyslexicAlta" panose="00000500000000000000" pitchFamily="50" charset="0"/>
              </a:rPr>
              <a:t>before</a:t>
            </a:r>
            <a:r>
              <a:rPr lang="en-GB" sz="3200" dirty="0">
                <a:latin typeface="OpenDyslexicAlta" panose="00000500000000000000" pitchFamily="50" charset="0"/>
              </a:rPr>
              <a:t> the main clause, we must separate the two with a comma.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6" name="Google Shape;142;p2"/>
          <p:cNvSpPr txBox="1"/>
          <p:nvPr/>
        </p:nvSpPr>
        <p:spPr>
          <a:xfrm>
            <a:off x="4440473" y="3428999"/>
            <a:ext cx="416664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  <a:endParaRPr sz="44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7" name="Google Shape;142;p2"/>
          <p:cNvSpPr txBox="1"/>
          <p:nvPr/>
        </p:nvSpPr>
        <p:spPr>
          <a:xfrm>
            <a:off x="2749565" y="4744994"/>
            <a:ext cx="9106992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When an adverb goes at the start of a sentence, it is called a </a:t>
            </a:r>
            <a:r>
              <a:rPr lang="en-GB" sz="3200" b="1" dirty="0">
                <a:latin typeface="OpenDyslexicAlta" panose="00000500000000000000" pitchFamily="50" charset="0"/>
              </a:rPr>
              <a:t>fronted adverbial.</a:t>
            </a:r>
            <a:endParaRPr sz="3200" b="1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01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107314" y="2635068"/>
            <a:ext cx="6411473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The flowers opened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998807" y="335700"/>
            <a:ext cx="8870754" cy="584775"/>
          </a:xfrm>
          <a:prstGeom prst="rect">
            <a:avLst/>
          </a:prstGeom>
          <a:solidFill>
            <a:srgbClr val="F4FBFD"/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Is this correct?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5"/>
            <a:ext cx="10366910" cy="64629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42;p2"/>
          <p:cNvSpPr txBox="1"/>
          <p:nvPr/>
        </p:nvSpPr>
        <p:spPr>
          <a:xfrm>
            <a:off x="6421068" y="2635068"/>
            <a:ext cx="4577758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in the morning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10819387" y="2659599"/>
            <a:ext cx="358877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.</a:t>
            </a:r>
            <a:endParaRPr sz="4400" dirty="0">
              <a:latin typeface="OpenDyslexicAlta" panose="000005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560" y="3539612"/>
            <a:ext cx="1317523" cy="131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816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0.00278 L 0.10378 0.04074 C 0.1254 0.0493 0.15782 0.05393 0.19193 0.05393 C 0.2306 0.05393 0.26159 0.0493 0.28321 0.04074 L 0.38711 0.00278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49" y="25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0.00023 L -0.13515 -0.04676 C -0.16315 -0.05718 -0.20547 -0.0625 -0.24974 -0.0625 C -0.3 -0.0625 -0.34036 -0.05718 -0.36836 -0.04676 L -0.50299 -0.00023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56" y="-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5061757" y="2659599"/>
            <a:ext cx="6411473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the flowers opened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1504335" y="335700"/>
            <a:ext cx="7822545" cy="584775"/>
          </a:xfrm>
          <a:prstGeom prst="rect">
            <a:avLst/>
          </a:prstGeom>
          <a:solidFill>
            <a:srgbClr val="F4FBFD"/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Is this correct?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5"/>
            <a:ext cx="10366910" cy="64629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42;p2"/>
          <p:cNvSpPr txBox="1"/>
          <p:nvPr/>
        </p:nvSpPr>
        <p:spPr>
          <a:xfrm>
            <a:off x="198865" y="2637457"/>
            <a:ext cx="4577758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In the morning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10937371" y="2659599"/>
            <a:ext cx="358877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.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7" name="Google Shape;142;p2"/>
          <p:cNvSpPr txBox="1"/>
          <p:nvPr/>
        </p:nvSpPr>
        <p:spPr>
          <a:xfrm>
            <a:off x="4597184" y="2659599"/>
            <a:ext cx="358877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,</a:t>
            </a:r>
            <a:endParaRPr sz="4400" dirty="0">
              <a:latin typeface="OpenDyslexicAlta" panose="00000500000000000000" pitchFamily="50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560" y="3539612"/>
            <a:ext cx="1317523" cy="131752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772" y="3126658"/>
            <a:ext cx="1907458" cy="190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956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"/>
          <p:cNvSpPr txBox="1"/>
          <p:nvPr/>
        </p:nvSpPr>
        <p:spPr>
          <a:xfrm>
            <a:off x="208611" y="1478788"/>
            <a:ext cx="11983389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________________ the fire engines screeched to a halt outside the burning building.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292617" y="335680"/>
            <a:ext cx="10919333" cy="584775"/>
          </a:xfrm>
          <a:prstGeom prst="rect">
            <a:avLst/>
          </a:prstGeom>
          <a:solidFill>
            <a:srgbClr val="F4FBFD"/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OpenDyslexicAlta" panose="00000500000000000000" pitchFamily="50" charset="0"/>
              </a:rPr>
              <a:t>Which </a:t>
            </a:r>
            <a:r>
              <a:rPr lang="en-GB" sz="3200" b="1" dirty="0">
                <a:latin typeface="OpenDyslexicAlta" panose="00000500000000000000" pitchFamily="50" charset="0"/>
              </a:rPr>
              <a:t>fronted adverbial </a:t>
            </a:r>
            <a:r>
              <a:rPr lang="en-GB" sz="3200" dirty="0">
                <a:latin typeface="OpenDyslexicAlta" panose="00000500000000000000" pitchFamily="50" charset="0"/>
              </a:rPr>
              <a:t>best fits this sentence?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4" y="274165"/>
            <a:ext cx="10809361" cy="64629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42;p2"/>
          <p:cNvSpPr txBox="1"/>
          <p:nvPr/>
        </p:nvSpPr>
        <p:spPr>
          <a:xfrm>
            <a:off x="395422" y="4312403"/>
            <a:ext cx="48353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Over the hill,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1" name="Google Shape;142;p2"/>
          <p:cNvSpPr txBox="1"/>
          <p:nvPr/>
        </p:nvSpPr>
        <p:spPr>
          <a:xfrm>
            <a:off x="395425" y="5170275"/>
            <a:ext cx="6782124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As quick as a flash,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2" name="Google Shape;142;p2"/>
          <p:cNvSpPr txBox="1"/>
          <p:nvPr/>
        </p:nvSpPr>
        <p:spPr>
          <a:xfrm>
            <a:off x="366989" y="6027044"/>
            <a:ext cx="3457759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Often,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3" name="Google Shape;142;p2"/>
          <p:cNvSpPr txBox="1"/>
          <p:nvPr/>
        </p:nvSpPr>
        <p:spPr>
          <a:xfrm>
            <a:off x="395422" y="5170275"/>
            <a:ext cx="7030065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As quick as a flash,</a:t>
            </a:r>
            <a:endParaRPr sz="4800" dirty="0">
              <a:latin typeface="OpenDyslexicAlta" panose="00000500000000000000" pitchFamily="50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395422" y="2165508"/>
            <a:ext cx="6546152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205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1.85185E-6 L -0.00573 -0.54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" y="-2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395424" y="335680"/>
            <a:ext cx="911575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Can you think of your own fronted adverbial that indicates </a:t>
            </a:r>
            <a:r>
              <a:rPr lang="en-GB" sz="3200" i="1" dirty="0">
                <a:latin typeface="OpenDyslexicAlta" panose="00000500000000000000" pitchFamily="50" charset="0"/>
              </a:rPr>
              <a:t>when </a:t>
            </a:r>
            <a:r>
              <a:rPr lang="en-GB" sz="3200" dirty="0">
                <a:latin typeface="OpenDyslexicAlta" panose="00000500000000000000" pitchFamily="50" charset="0"/>
              </a:rPr>
              <a:t>the fire engines arrived?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9190424" cy="156446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4922575" y="5343287"/>
            <a:ext cx="4588604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Here’s my example! Did I get it right?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3244645" y="5201266"/>
            <a:ext cx="6941574" cy="1367510"/>
          </a:xfrm>
          <a:prstGeom prst="wedgeEllipseCallout">
            <a:avLst>
              <a:gd name="adj1" fmla="val 57795"/>
              <a:gd name="adj2" fmla="val -3760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6526" y="4396400"/>
            <a:ext cx="1367834" cy="2269878"/>
          </a:xfrm>
          <a:prstGeom prst="rect">
            <a:avLst/>
          </a:prstGeom>
        </p:spPr>
      </p:pic>
      <p:sp>
        <p:nvSpPr>
          <p:cNvPr id="10" name="Google Shape;142;p2"/>
          <p:cNvSpPr txBox="1"/>
          <p:nvPr/>
        </p:nvSpPr>
        <p:spPr>
          <a:xfrm>
            <a:off x="1480174" y="1992410"/>
            <a:ext cx="5166434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Within minutes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1" name="Google Shape;142;p2"/>
          <p:cNvSpPr txBox="1"/>
          <p:nvPr/>
        </p:nvSpPr>
        <p:spPr>
          <a:xfrm>
            <a:off x="483209" y="2059118"/>
            <a:ext cx="11401151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________________ the fire engines screeched to a halt outside the burning building.</a:t>
            </a:r>
            <a:endParaRPr sz="4800" dirty="0">
              <a:latin typeface="OpenDyslexicAlta" panose="00000500000000000000" pitchFamily="50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483209" y="2735779"/>
            <a:ext cx="6546152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Google Shape;142;p2"/>
          <p:cNvSpPr txBox="1"/>
          <p:nvPr/>
        </p:nvSpPr>
        <p:spPr>
          <a:xfrm>
            <a:off x="3839916" y="5377155"/>
            <a:ext cx="6143632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Oops, I forgot the comma! Did you remember yours?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6" name="Google Shape;142;p2"/>
          <p:cNvSpPr txBox="1"/>
          <p:nvPr/>
        </p:nvSpPr>
        <p:spPr>
          <a:xfrm>
            <a:off x="6430437" y="2026278"/>
            <a:ext cx="432341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  <a:endParaRPr sz="4800" b="1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01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  <p:bldP spid="10" grpId="0"/>
      <p:bldP spid="13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395424" y="335680"/>
            <a:ext cx="947616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Create your own fronted adverbial for this sentence. Can you spot whether it’s showing how, when or where?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9447544" cy="156446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4848832" y="4822177"/>
            <a:ext cx="4588604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Here’s my example! Did I get it right this time?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4031227" y="4601497"/>
            <a:ext cx="6154992" cy="1917289"/>
          </a:xfrm>
          <a:prstGeom prst="wedgeEllipseCallout">
            <a:avLst>
              <a:gd name="adj1" fmla="val 57795"/>
              <a:gd name="adj2" fmla="val -37608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6526" y="4396400"/>
            <a:ext cx="1367834" cy="2269878"/>
          </a:xfrm>
          <a:prstGeom prst="rect">
            <a:avLst/>
          </a:prstGeom>
        </p:spPr>
      </p:pic>
      <p:sp>
        <p:nvSpPr>
          <p:cNvPr id="10" name="Google Shape;142;p2"/>
          <p:cNvSpPr txBox="1"/>
          <p:nvPr/>
        </p:nvSpPr>
        <p:spPr>
          <a:xfrm>
            <a:off x="1229033" y="2056987"/>
            <a:ext cx="6253316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solidFill>
                  <a:srgbClr val="FF0000"/>
                </a:solidFill>
                <a:latin typeface="OpenDyslexicAlta" panose="00000500000000000000" pitchFamily="50" charset="0"/>
              </a:rPr>
              <a:t>Under the bridge, </a:t>
            </a:r>
            <a:endParaRPr sz="4800" dirty="0">
              <a:latin typeface="OpenDyslexicAlta" panose="00000500000000000000" pitchFamily="50" charset="0"/>
            </a:endParaRPr>
          </a:p>
        </p:txBody>
      </p:sp>
      <p:sp>
        <p:nvSpPr>
          <p:cNvPr id="11" name="Google Shape;142;p2"/>
          <p:cNvSpPr txBox="1"/>
          <p:nvPr/>
        </p:nvSpPr>
        <p:spPr>
          <a:xfrm>
            <a:off x="395424" y="2056987"/>
            <a:ext cx="1140115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________________ there lurked an old, wizened troll.</a:t>
            </a:r>
            <a:endParaRPr sz="4800" dirty="0">
              <a:latin typeface="OpenDyslexicAlta" panose="00000500000000000000" pitchFamily="50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483209" y="2735779"/>
            <a:ext cx="6546152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7734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395424" y="335680"/>
            <a:ext cx="947616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Create your own fronted adverbial for this sentence. Can you spot whether it’s showing how, when or where?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9447544" cy="156446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4848832" y="4822177"/>
            <a:ext cx="4588604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latin typeface="OpenDyslexicAlta" panose="00000500000000000000" pitchFamily="50" charset="0"/>
              </a:rPr>
              <a:t>Here’s my example!</a:t>
            </a:r>
            <a:endParaRPr sz="3200" dirty="0">
              <a:latin typeface="OpenDyslexicAlta" panose="00000500000000000000" pitchFamily="50" charset="0"/>
            </a:endParaRPr>
          </a:p>
        </p:txBody>
      </p:sp>
      <p:sp>
        <p:nvSpPr>
          <p:cNvPr id="14" name="Oval Callout 13"/>
          <p:cNvSpPr/>
          <p:nvPr/>
        </p:nvSpPr>
        <p:spPr>
          <a:xfrm>
            <a:off x="4031227" y="4601497"/>
            <a:ext cx="6154992" cy="1032387"/>
          </a:xfrm>
          <a:prstGeom prst="wedgeEllipseCallout">
            <a:avLst>
              <a:gd name="adj1" fmla="val 60031"/>
              <a:gd name="adj2" fmla="val 35725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6526" y="4396400"/>
            <a:ext cx="1367834" cy="2269878"/>
          </a:xfrm>
          <a:prstGeom prst="rect">
            <a:avLst/>
          </a:prstGeom>
        </p:spPr>
      </p:pic>
      <p:sp>
        <p:nvSpPr>
          <p:cNvPr id="10" name="Google Shape;142;p2"/>
          <p:cNvSpPr txBox="1"/>
          <p:nvPr/>
        </p:nvSpPr>
        <p:spPr>
          <a:xfrm>
            <a:off x="242098" y="2059312"/>
            <a:ext cx="7794847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As quickly as possible, 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11" name="Google Shape;142;p2"/>
          <p:cNvSpPr txBox="1"/>
          <p:nvPr/>
        </p:nvSpPr>
        <p:spPr>
          <a:xfrm>
            <a:off x="395424" y="2059312"/>
            <a:ext cx="1140115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dirty="0">
                <a:latin typeface="OpenDyslexicAlta" panose="00000500000000000000" pitchFamily="50" charset="0"/>
              </a:rPr>
              <a:t>________________ the hare ran from the fox. </a:t>
            </a:r>
            <a:endParaRPr sz="4800" dirty="0">
              <a:latin typeface="OpenDyslexicAlta" panose="00000500000000000000" pitchFamily="50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483209" y="2735779"/>
            <a:ext cx="6546152" cy="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987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320756" y="335680"/>
            <a:ext cx="955083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Chen needs help punctuating his sentence. Which one is correct?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9447544" cy="1138734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42;p2"/>
          <p:cNvSpPr txBox="1"/>
          <p:nvPr/>
        </p:nvSpPr>
        <p:spPr>
          <a:xfrm>
            <a:off x="238107" y="2205739"/>
            <a:ext cx="11401151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OpenDyslexicAlta" panose="00000500000000000000" pitchFamily="50" charset="0"/>
              </a:rPr>
              <a:t>In the morning, the man crawled out of bed. </a:t>
            </a:r>
            <a:endParaRPr sz="3600" dirty="0">
              <a:latin typeface="OpenDyslexicAlta" panose="00000500000000000000" pitchFamily="50" charset="0"/>
            </a:endParaRPr>
          </a:p>
        </p:txBody>
      </p:sp>
      <p:sp>
        <p:nvSpPr>
          <p:cNvPr id="13" name="Google Shape;142;p2"/>
          <p:cNvSpPr txBox="1"/>
          <p:nvPr/>
        </p:nvSpPr>
        <p:spPr>
          <a:xfrm>
            <a:off x="238106" y="3105855"/>
            <a:ext cx="11401151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OpenDyslexicAlta" panose="00000500000000000000" pitchFamily="50" charset="0"/>
              </a:rPr>
              <a:t>In the morning the man, crawled out of bed. </a:t>
            </a:r>
            <a:endParaRPr sz="3600" dirty="0">
              <a:latin typeface="OpenDyslexicAlta" panose="00000500000000000000" pitchFamily="50" charset="0"/>
            </a:endParaRPr>
          </a:p>
        </p:txBody>
      </p:sp>
      <p:sp>
        <p:nvSpPr>
          <p:cNvPr id="15" name="Google Shape;142;p2"/>
          <p:cNvSpPr txBox="1"/>
          <p:nvPr/>
        </p:nvSpPr>
        <p:spPr>
          <a:xfrm>
            <a:off x="238105" y="4005971"/>
            <a:ext cx="11401151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OpenDyslexicAlta" panose="00000500000000000000" pitchFamily="50" charset="0"/>
              </a:rPr>
              <a:t>In the, morning the man crawled out of bed. </a:t>
            </a:r>
            <a:endParaRPr sz="3600" dirty="0">
              <a:latin typeface="OpenDyslexicAlta" panose="00000500000000000000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3105" y="4652261"/>
            <a:ext cx="1086151" cy="1992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9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320755" y="398856"/>
            <a:ext cx="827460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Which of these sentences is correct?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8668500" cy="77788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42;p2"/>
          <p:cNvSpPr txBox="1"/>
          <p:nvPr/>
        </p:nvSpPr>
        <p:spPr>
          <a:xfrm>
            <a:off x="238104" y="1620070"/>
            <a:ext cx="1140115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Like a bullet the athlete, shot out of the starting blocks. 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8" name="Google Shape;142;p2"/>
          <p:cNvSpPr txBox="1"/>
          <p:nvPr/>
        </p:nvSpPr>
        <p:spPr>
          <a:xfrm>
            <a:off x="238103" y="3381953"/>
            <a:ext cx="1140115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Like a bullet the athlete shot out of the starting blocks. 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238105" y="5183407"/>
            <a:ext cx="1140115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Like a bullet, the athlete shot out of the starting blocks. </a:t>
            </a:r>
            <a:endParaRPr sz="44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16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334824" y="377884"/>
            <a:ext cx="83871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Which of these sentences is correct?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4"/>
            <a:ext cx="8724771" cy="77788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42;p2"/>
          <p:cNvSpPr txBox="1"/>
          <p:nvPr/>
        </p:nvSpPr>
        <p:spPr>
          <a:xfrm>
            <a:off x="390504" y="1225923"/>
            <a:ext cx="1140115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Far in the distance, the thunder clouds began to gather. 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7" name="Google Shape;142;p2"/>
          <p:cNvSpPr txBox="1"/>
          <p:nvPr/>
        </p:nvSpPr>
        <p:spPr>
          <a:xfrm>
            <a:off x="320755" y="3280865"/>
            <a:ext cx="1140115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Far, in the distance the thunder clouds began to gather. 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10" name="Google Shape;142;p2"/>
          <p:cNvSpPr txBox="1"/>
          <p:nvPr/>
        </p:nvSpPr>
        <p:spPr>
          <a:xfrm>
            <a:off x="390505" y="5335807"/>
            <a:ext cx="1140115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Far, in the distance, the thunder clouds began to gather. </a:t>
            </a:r>
            <a:endParaRPr sz="4400" dirty="0"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600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B4FFDED-2EF4-4A48-9F67-F29CC0FB5C67}"/>
              </a:ext>
            </a:extLst>
          </p:cNvPr>
          <p:cNvSpPr txBox="1"/>
          <p:nvPr/>
        </p:nvSpPr>
        <p:spPr>
          <a:xfrm>
            <a:off x="395424" y="390579"/>
            <a:ext cx="900179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Where should the punctuation go in this sentence?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6" name="Google Shape;291;p13">
            <a:extLst>
              <a:ext uri="{FF2B5EF4-FFF2-40B4-BE49-F238E27FC236}">
                <a16:creationId xmlns:a16="http://schemas.microsoft.com/office/drawing/2014/main" id="{AB104E0B-BC68-4CA6-97F9-1BF830D1CF62}"/>
              </a:ext>
            </a:extLst>
          </p:cNvPr>
          <p:cNvSpPr/>
          <p:nvPr/>
        </p:nvSpPr>
        <p:spPr>
          <a:xfrm>
            <a:off x="320755" y="274163"/>
            <a:ext cx="9273411" cy="1210507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42;p2"/>
          <p:cNvSpPr txBox="1"/>
          <p:nvPr/>
        </p:nvSpPr>
        <p:spPr>
          <a:xfrm>
            <a:off x="395424" y="3221872"/>
            <a:ext cx="1140115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in the middle of the night the boy woke with a start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3" name="Down Arrow 2"/>
          <p:cNvSpPr/>
          <p:nvPr/>
        </p:nvSpPr>
        <p:spPr>
          <a:xfrm rot="2812148">
            <a:off x="904569" y="2124871"/>
            <a:ext cx="412955" cy="1209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576224" y="1994219"/>
            <a:ext cx="3519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capital letter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5424" y="3221872"/>
            <a:ext cx="385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I</a:t>
            </a:r>
          </a:p>
        </p:txBody>
      </p:sp>
      <p:sp>
        <p:nvSpPr>
          <p:cNvPr id="13" name="Down Arrow 12"/>
          <p:cNvSpPr/>
          <p:nvPr/>
        </p:nvSpPr>
        <p:spPr>
          <a:xfrm rot="10800000">
            <a:off x="5776452" y="4645019"/>
            <a:ext cx="412955" cy="1209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563204" y="5768362"/>
            <a:ext cx="3519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full stop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04095" y="3898940"/>
            <a:ext cx="385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.</a:t>
            </a:r>
          </a:p>
        </p:txBody>
      </p:sp>
      <p:sp>
        <p:nvSpPr>
          <p:cNvPr id="16" name="Down Arrow 15"/>
          <p:cNvSpPr/>
          <p:nvPr/>
        </p:nvSpPr>
        <p:spPr>
          <a:xfrm>
            <a:off x="8008375" y="2274695"/>
            <a:ext cx="412955" cy="1209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7186454" y="1681891"/>
            <a:ext cx="20567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comma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22196" y="3221872"/>
            <a:ext cx="385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43765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2" grpId="0"/>
      <p:bldP spid="13" grpId="0" animBg="1"/>
      <p:bldP spid="14" grpId="0"/>
      <p:bldP spid="15" grpId="0"/>
      <p:bldP spid="16" grpId="0" animBg="1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42;p2"/>
          <p:cNvSpPr txBox="1"/>
          <p:nvPr/>
        </p:nvSpPr>
        <p:spPr>
          <a:xfrm>
            <a:off x="395424" y="3221872"/>
            <a:ext cx="1140115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latin typeface="OpenDyslexicAlta" panose="00000500000000000000" pitchFamily="50" charset="0"/>
              </a:rPr>
              <a:t>twice a day the girl had to take her medicine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3" name="Down Arrow 2"/>
          <p:cNvSpPr/>
          <p:nvPr/>
        </p:nvSpPr>
        <p:spPr>
          <a:xfrm rot="2812148">
            <a:off x="971850" y="2212685"/>
            <a:ext cx="412955" cy="1209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576224" y="1994219"/>
            <a:ext cx="3519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capital letter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0587" y="3221872"/>
            <a:ext cx="385312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T</a:t>
            </a:r>
          </a:p>
        </p:txBody>
      </p:sp>
      <p:sp>
        <p:nvSpPr>
          <p:cNvPr id="13" name="Down Arrow 12"/>
          <p:cNvSpPr/>
          <p:nvPr/>
        </p:nvSpPr>
        <p:spPr>
          <a:xfrm rot="10800000">
            <a:off x="3042850" y="4515323"/>
            <a:ext cx="412955" cy="1209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01748" y="5679861"/>
            <a:ext cx="3519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full stop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70493" y="3898940"/>
            <a:ext cx="385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.</a:t>
            </a:r>
          </a:p>
        </p:txBody>
      </p:sp>
      <p:sp>
        <p:nvSpPr>
          <p:cNvPr id="16" name="Down Arrow 15"/>
          <p:cNvSpPr/>
          <p:nvPr/>
        </p:nvSpPr>
        <p:spPr>
          <a:xfrm rot="7827055">
            <a:off x="4349348" y="3678975"/>
            <a:ext cx="412955" cy="1209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5044527" y="4527239"/>
            <a:ext cx="20567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comma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84169" y="3263563"/>
            <a:ext cx="385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6432D9-9B03-4B01-B658-4A96997786E5}"/>
              </a:ext>
            </a:extLst>
          </p:cNvPr>
          <p:cNvSpPr txBox="1"/>
          <p:nvPr/>
        </p:nvSpPr>
        <p:spPr>
          <a:xfrm>
            <a:off x="395424" y="390579"/>
            <a:ext cx="900179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Where should the punctuation go in this sentence?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8" name="Google Shape;291;p13">
            <a:extLst>
              <a:ext uri="{FF2B5EF4-FFF2-40B4-BE49-F238E27FC236}">
                <a16:creationId xmlns:a16="http://schemas.microsoft.com/office/drawing/2014/main" id="{DD71BC3E-60B3-42EE-A714-F937A42C507E}"/>
              </a:ext>
            </a:extLst>
          </p:cNvPr>
          <p:cNvSpPr/>
          <p:nvPr/>
        </p:nvSpPr>
        <p:spPr>
          <a:xfrm>
            <a:off x="320755" y="274163"/>
            <a:ext cx="9273411" cy="1210507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98001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2" grpId="0" animBg="1"/>
      <p:bldP spid="13" grpId="0" animBg="1"/>
      <p:bldP spid="14" grpId="0"/>
      <p:bldP spid="15" grpId="0"/>
      <p:bldP spid="16" grpId="0" animBg="1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42;p2"/>
          <p:cNvSpPr txBox="1"/>
          <p:nvPr/>
        </p:nvSpPr>
        <p:spPr>
          <a:xfrm>
            <a:off x="395424" y="3221872"/>
            <a:ext cx="1140115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 err="1">
                <a:latin typeface="OpenDyslexicAlta" panose="00000500000000000000" pitchFamily="50" charset="0"/>
              </a:rPr>
              <a:t>jamal</a:t>
            </a:r>
            <a:r>
              <a:rPr lang="en-GB" sz="4400" dirty="0">
                <a:latin typeface="OpenDyslexicAlta" panose="00000500000000000000" pitchFamily="50" charset="0"/>
              </a:rPr>
              <a:t> crept downstairs early in the morning</a:t>
            </a:r>
            <a:endParaRPr sz="4400" dirty="0">
              <a:latin typeface="OpenDyslexicAlta" panose="00000500000000000000" pitchFamily="50" charset="0"/>
            </a:endParaRPr>
          </a:p>
        </p:txBody>
      </p:sp>
      <p:sp>
        <p:nvSpPr>
          <p:cNvPr id="3" name="Down Arrow 2"/>
          <p:cNvSpPr/>
          <p:nvPr/>
        </p:nvSpPr>
        <p:spPr>
          <a:xfrm rot="2812148">
            <a:off x="1021013" y="2076285"/>
            <a:ext cx="412955" cy="1209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576224" y="1809678"/>
            <a:ext cx="3519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capital letter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4390" y="3196760"/>
            <a:ext cx="385312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J</a:t>
            </a:r>
          </a:p>
        </p:txBody>
      </p:sp>
      <p:sp>
        <p:nvSpPr>
          <p:cNvPr id="13" name="Down Arrow 12"/>
          <p:cNvSpPr/>
          <p:nvPr/>
        </p:nvSpPr>
        <p:spPr>
          <a:xfrm rot="10800000">
            <a:off x="2794814" y="4561996"/>
            <a:ext cx="412955" cy="1209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014935" y="5700221"/>
            <a:ext cx="3519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full stop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22457" y="3913822"/>
            <a:ext cx="385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OpenDyslexicAlta" panose="00000500000000000000" pitchFamily="50" charset="0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83044" y="4762317"/>
            <a:ext cx="65089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OpenDyslexicAlta" panose="00000500000000000000" pitchFamily="50" charset="0"/>
              </a:rPr>
              <a:t>The adverbial phrase is after the main clause so no need for a comma!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1F881CB-D7AA-427E-BB3A-DCBE4807479E}"/>
              </a:ext>
            </a:extLst>
          </p:cNvPr>
          <p:cNvSpPr txBox="1"/>
          <p:nvPr/>
        </p:nvSpPr>
        <p:spPr>
          <a:xfrm>
            <a:off x="395424" y="390579"/>
            <a:ext cx="900179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OpenDyslexicAlta" panose="00000500000000000000" pitchFamily="50" charset="0"/>
              </a:rPr>
              <a:t>Where should the punctuation go in this sentence?</a:t>
            </a:r>
            <a:endParaRPr lang="en-GB" sz="2000" dirty="0">
              <a:latin typeface="OpenDyslexicAlta" panose="00000500000000000000" pitchFamily="50" charset="0"/>
            </a:endParaRPr>
          </a:p>
        </p:txBody>
      </p:sp>
      <p:sp>
        <p:nvSpPr>
          <p:cNvPr id="8" name="Google Shape;291;p13">
            <a:extLst>
              <a:ext uri="{FF2B5EF4-FFF2-40B4-BE49-F238E27FC236}">
                <a16:creationId xmlns:a16="http://schemas.microsoft.com/office/drawing/2014/main" id="{38EDEBC9-D6D0-4292-86A7-65943928DACA}"/>
              </a:ext>
            </a:extLst>
          </p:cNvPr>
          <p:cNvSpPr/>
          <p:nvPr/>
        </p:nvSpPr>
        <p:spPr>
          <a:xfrm>
            <a:off x="320755" y="274163"/>
            <a:ext cx="9273411" cy="1210507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50125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2" grpId="0" animBg="1"/>
      <p:bldP spid="13" grpId="0" animBg="1"/>
      <p:bldP spid="14" grpId="0"/>
      <p:bldP spid="15" grpId="0"/>
      <p:bldP spid="19" grpId="0"/>
    </p:bldLst>
  </p:timing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1094</TotalTime>
  <Words>671</Words>
  <Application>Microsoft Office PowerPoint</Application>
  <PresentationFormat>Widescreen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Muli</vt:lpstr>
      <vt:lpstr>Arial</vt:lpstr>
      <vt:lpstr>Calibri</vt:lpstr>
      <vt:lpstr>OpenDyslexicAlta</vt:lpstr>
      <vt:lpstr>edshed theme</vt:lpstr>
      <vt:lpstr>Rearrange sentences so the adverbial is at the front. Punctuate correctly.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Adding capital letters to proper nouns.</dc:title>
  <dc:creator>Rob Smith</dc:creator>
  <cp:lastModifiedBy>Mathew Allison</cp:lastModifiedBy>
  <cp:revision>76</cp:revision>
  <dcterms:created xsi:type="dcterms:W3CDTF">2020-05-04T22:11:17Z</dcterms:created>
  <dcterms:modified xsi:type="dcterms:W3CDTF">2023-11-21T15:31:43Z</dcterms:modified>
</cp:coreProperties>
</file>