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9" r:id="rId5"/>
    <p:sldId id="262" r:id="rId6"/>
    <p:sldId id="264" r:id="rId7"/>
    <p:sldId id="265" r:id="rId8"/>
    <p:sldId id="279" r:id="rId9"/>
    <p:sldId id="280" r:id="rId10"/>
    <p:sldId id="261" r:id="rId11"/>
    <p:sldId id="273" r:id="rId12"/>
    <p:sldId id="274" r:id="rId13"/>
    <p:sldId id="278" r:id="rId14"/>
    <p:sldId id="277" r:id="rId15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A5AB11-9078-9A3F-2FF2-EE9ECB131E40}" name="Mia Goodwin" initials="MG" userId="S::mia.goodwin@afpe.org.uk::23a2e229-8bf5-4fd2-bf8f-a34af7dfebec" providerId="AD"/>
  <p188:author id="{17CF5055-AFAB-0EE5-23EF-855BA57AB03F}" name="JONES, Steve" initials="" userId="S::Steve.JONES@EDUCATION.GOV.UK::5e38f0d5-e5ba-47fc-a3f2-b06fbf1ce149" providerId="AD"/>
  <p188:author id="{DDF4BD78-BC54-7935-E23B-438C9BB3C54C}" name="Catherine Fitzpatrick" initials="CF" userId="S::catherine.fitzpatrick@afpe.org.uk::009ee2c2-ddca-46be-89a0-be1c8cd7eccd" providerId="AD"/>
  <p188:author id="{6B0B599C-1F33-84DF-5D8D-EA3124611431}" name="ANDERSON, Iain" initials="IA" userId="S::Iain.ANDERSON@EDUCATION.GOV.UK::d487d1ff-f120-400e-bc78-ac8df640f259" providerId="AD"/>
  <p188:author id="{EB3C79A3-FB18-0667-9D2B-2CBE6B260281}" name="JONES, Steve" initials="JS" userId="S::steve.jones@education.gov.uk::5e38f0d5-e5ba-47fc-a3f2-b06fbf1ce149" providerId="AD"/>
  <p188:author id="{010890BE-D671-63F7-14B7-9FF335EA5181}" name="Jade Malone" initials="JM" userId="S::jade.malone@youthsporttrust.org::a399848f-1148-4ba2-8606-f07db012ffe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ED"/>
    <a:srgbClr val="CDE4BD"/>
    <a:srgbClr val="EDEDE3"/>
    <a:srgbClr val="E7E7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01FD5D-0DCC-4F3F-87D2-7034570E5158}" v="2" dt="2026-10-06T09:40:11.083"/>
    <p1510:client id="{71942643-B391-4849-93E5-8DFF56BDF2C3}" v="295" dt="2026-10-07T09:23:41.3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63" d="100"/>
          <a:sy n="163" d="100"/>
        </p:scale>
        <p:origin x="166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e Pearce" userId="S::dave.pearce@gmglt.co.uk::f078951c-6d05-48ac-ab7b-871e4400c096" providerId="AD" clId="Web-{71942643-B391-4849-93E5-8DFF56BDF2C3}"/>
    <pc:docChg chg="modSld">
      <pc:chgData name="Dave Pearce" userId="S::dave.pearce@gmglt.co.uk::f078951c-6d05-48ac-ab7b-871e4400c096" providerId="AD" clId="Web-{71942643-B391-4849-93E5-8DFF56BDF2C3}" dt="2026-10-07T09:23:39.764" v="290"/>
      <pc:docMkLst>
        <pc:docMk/>
      </pc:docMkLst>
      <pc:sldChg chg="modSp">
        <pc:chgData name="Dave Pearce" userId="S::dave.pearce@gmglt.co.uk::f078951c-6d05-48ac-ab7b-871e4400c096" providerId="AD" clId="Web-{71942643-B391-4849-93E5-8DFF56BDF2C3}" dt="2026-10-07T09:23:39.764" v="290"/>
        <pc:sldMkLst>
          <pc:docMk/>
          <pc:sldMk cId="3285007833" sldId="261"/>
        </pc:sldMkLst>
        <pc:graphicFrameChg chg="mod modGraphic">
          <ac:chgData name="Dave Pearce" userId="S::dave.pearce@gmglt.co.uk::f078951c-6d05-48ac-ab7b-871e4400c096" providerId="AD" clId="Web-{71942643-B391-4849-93E5-8DFF56BDF2C3}" dt="2026-10-07T09:23:39.764" v="290"/>
          <ac:graphicFrameMkLst>
            <pc:docMk/>
            <pc:sldMk cId="3285007833" sldId="261"/>
            <ac:graphicFrameMk id="6" creationId="{BE1EF9C8-67C3-1A01-17D9-F715E8D2D794}"/>
          </ac:graphicFrameMkLst>
        </pc:graphicFrameChg>
      </pc:sldChg>
      <pc:sldChg chg="modSp">
        <pc:chgData name="Dave Pearce" userId="S::dave.pearce@gmglt.co.uk::f078951c-6d05-48ac-ab7b-871e4400c096" providerId="AD" clId="Web-{71942643-B391-4849-93E5-8DFF56BDF2C3}" dt="2026-10-07T09:22:29.272" v="4"/>
        <pc:sldMkLst>
          <pc:docMk/>
          <pc:sldMk cId="1722865653" sldId="279"/>
        </pc:sldMkLst>
        <pc:graphicFrameChg chg="mod modGraphic">
          <ac:chgData name="Dave Pearce" userId="S::dave.pearce@gmglt.co.uk::f078951c-6d05-48ac-ab7b-871e4400c096" providerId="AD" clId="Web-{71942643-B391-4849-93E5-8DFF56BDF2C3}" dt="2026-10-07T09:22:29.272" v="4"/>
          <ac:graphicFrameMkLst>
            <pc:docMk/>
            <pc:sldMk cId="1722865653" sldId="279"/>
            <ac:graphicFrameMk id="7" creationId="{00000000-0000-0000-0000-000000000000}"/>
          </ac:graphicFrameMkLst>
        </pc:graphicFrameChg>
      </pc:sldChg>
    </pc:docChg>
  </pc:docChgLst>
  <pc:docChgLst>
    <pc:chgData name="Dave Pearce" userId="f078951c-6d05-48ac-ab7b-871e4400c096" providerId="ADAL" clId="{DCEC9DDF-AC28-41F1-83FC-5C76D5C37138}"/>
    <pc:docChg chg="modSld">
      <pc:chgData name="Dave Pearce" userId="f078951c-6d05-48ac-ab7b-871e4400c096" providerId="ADAL" clId="{DCEC9DDF-AC28-41F1-83FC-5C76D5C37138}" dt="2026-10-06T09:40:12.638" v="3"/>
      <pc:docMkLst>
        <pc:docMk/>
      </pc:docMkLst>
      <pc:sldChg chg="addSp delSp modSp">
        <pc:chgData name="Dave Pearce" userId="f078951c-6d05-48ac-ab7b-871e4400c096" providerId="ADAL" clId="{DCEC9DDF-AC28-41F1-83FC-5C76D5C37138}" dt="2026-10-06T09:40:12.638" v="3"/>
        <pc:sldMkLst>
          <pc:docMk/>
          <pc:sldMk cId="0" sldId="256"/>
        </pc:sldMkLst>
        <pc:spChg chg="add del mod">
          <ac:chgData name="Dave Pearce" userId="f078951c-6d05-48ac-ab7b-871e4400c096" providerId="ADAL" clId="{DCEC9DDF-AC28-41F1-83FC-5C76D5C37138}" dt="2026-10-06T09:40:10.008" v="1"/>
          <ac:spMkLst>
            <pc:docMk/>
            <pc:sldMk cId="0" sldId="256"/>
            <ac:spMk id="17" creationId="{BB198CF1-DEB8-D551-8799-2FD6D50CC17D}"/>
          </ac:spMkLst>
        </pc:spChg>
        <pc:spChg chg="add del mod">
          <ac:chgData name="Dave Pearce" userId="f078951c-6d05-48ac-ab7b-871e4400c096" providerId="ADAL" clId="{DCEC9DDF-AC28-41F1-83FC-5C76D5C37138}" dt="2026-10-06T09:40:12.638" v="3"/>
          <ac:spMkLst>
            <pc:docMk/>
            <pc:sldMk cId="0" sldId="256"/>
            <ac:spMk id="20" creationId="{9A5D84BE-F44C-24DE-392E-67458D7AAA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FF8218-23DA-7D13-71B8-D5FFBF1E77DF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2058162" y="63500"/>
            <a:ext cx="2032000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OFFICIAL - FOR PUBLIC RELEASE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FC1B30-8F43-27E5-1F3F-2177C06196C5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2058162" y="4088448"/>
            <a:ext cx="2032000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OFFICIAL - FOR PUBLIC RELEASE</a:t>
            </a:r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hyperlink" Target="https://www.swimming.org/schools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hyperlink" Target="https://www.swimming.org/schools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688636"/>
              </p:ext>
            </p:extLst>
          </p:nvPr>
        </p:nvGraphicFramePr>
        <p:xfrm>
          <a:off x="146536" y="1440862"/>
          <a:ext cx="5876193" cy="25931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956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83756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375481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1655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2"/>
                        </a:rPr>
                        <a:t>Swimming and Water Safety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What went well? Supporting evidence?</a:t>
                      </a: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didn't go well? Supporting evidence? 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700172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r>
                        <a:rPr lang="en-US" sz="7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Swim competently, confidently and proficiently over a distance of at least 25 metres</a:t>
                      </a:r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90% of pupils in Year 6 swam 25 metres competently and confidently.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Evidence: poolside assessment tracker completed with the swimming teacher.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A small number of pupils did not yet meet the 25m expectation. These pupils need earlier identification and planned top-up provision.</a:t>
                      </a:r>
                      <a:endParaRPr lang="en-US" sz="700" kern="120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80228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</a:t>
                      </a:r>
                      <a:r>
                        <a:rPr lang="en-US" sz="7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75% of pupils used a range of strokes effectively. This is the weakest of the three swimming outcomes and therefore a clear priority.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Evidence: swimming assessment tracker.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Stroke technique and stamina were not secure for all pupils. Top-up sessions should focus on front crawl, backstroke and breaststroke, not only distance.</a:t>
                      </a:r>
                      <a:endParaRPr lang="en-US" sz="700" kern="120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80228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en-US" sz="7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Perform safe self-rescue in different water-based situations</a:t>
                      </a:r>
                      <a:endParaRPr lang="en-GB" sz="7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90% of pupils performed safe self-rescue in different water-based situations.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Evidence: swimming assessment tracker and poolside teacher assessment.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8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800" b="0">
                          <a:solidFill>
                            <a:srgbClr val="000000"/>
                          </a:solidFill>
                          <a:latin typeface="Arial"/>
                        </a:rPr>
                        <a:t>The aim remains for every pupil to leave Year 6 with secure water-safety knowledge and practical self-rescue confidence.</a:t>
                      </a:r>
                      <a:endParaRPr lang="en-US" sz="700" kern="120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65040D2-9608-7F55-2779-32628763A3E6}"/>
              </a:ext>
            </a:extLst>
          </p:cNvPr>
          <p:cNvSpPr txBox="1"/>
          <p:nvPr/>
        </p:nvSpPr>
        <p:spPr>
          <a:xfrm>
            <a:off x="146536" y="154041"/>
            <a:ext cx="52402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of the last academic year (2025/2026) </a:t>
            </a:r>
          </a:p>
        </p:txBody>
      </p:sp>
      <p:sp>
        <p:nvSpPr>
          <p:cNvPr id="4" name="Freeform 2">
            <a:extLst>
              <a:ext uri="{FF2B5EF4-FFF2-40B4-BE49-F238E27FC236}">
                <a16:creationId xmlns:a16="http://schemas.microsoft.com/office/drawing/2014/main" id="{FA9980AC-B11B-1548-2FB9-02ED2D5FA31C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0" y="218377"/>
            <a:ext cx="5181600" cy="446276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Review of the last academic year (2025/2026)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353936"/>
              </p:ext>
            </p:extLst>
          </p:nvPr>
        </p:nvGraphicFramePr>
        <p:xfrm>
          <a:off x="76200" y="695985"/>
          <a:ext cx="5883849" cy="2719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2833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67752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923492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Key areas as outlined in PE and sport premium guidance</a:t>
                      </a:r>
                      <a:endParaRPr lang="en-US" sz="700" b="1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What went well? Supporting evidence?</a:t>
                      </a: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didn't go well? Supporting evidence? 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90670">
                <a:tc>
                  <a:txBody>
                    <a:bodyPr/>
                    <a:lstStyle/>
                    <a:p>
                      <a:pPr lvl="0"/>
                      <a:r>
                        <a:rPr lang="en-US" sz="7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I</a:t>
                      </a:r>
                      <a:r>
                        <a:rPr lang="en-GB" sz="700" b="1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ncrease all staff’s confidence, knowledge and skills in teaching PE and sporting activities</a:t>
                      </a:r>
                    </a:p>
                    <a:p>
                      <a:endParaRPr lang="en-US" sz="7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CPD and curriculum work strengthened the quality of PE teaching. Staff confidence rose from 65% to 80%. Lesson observations judged high-quality PE increased from 65% to 80%.</a:t>
                      </a:r>
                      <a:endParaRPr lang="en-US" sz="65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lang="en-US" sz="65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Pupil voice also improved: pupils saying PE is always fun rose from 75% to 85%.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2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Attainment improved to 90% of FS, 91% of KS1 and 89% of KS2 achieving ARE.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20% of staff are not yet fully confident across all areas of the PE curriculum. The next step is targeted CPD, peer support and follow-up monitoring so quality is consistent, not dependent on individual staff confidence.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2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Evidence: staff confidence survey, lesson observations and professional development plans.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lnSpc>
                          <a:spcPct val="119048"/>
                        </a:lnSpc>
                        <a:buNone/>
                      </a:pPr>
                      <a:r>
                        <a:rPr lang="en-GB" sz="700" b="1" i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Increase all pupils’ engagement in regular physical activity and sporting activities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Additional lunchtime opportunities and activity tracking have improved leaders’ understanding of pupil activity levels. 70% of pupils are active for an average of 60 minutes a day, 7 days a week.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2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PE and sporting achievements are celebrated in assembly, with 90% of pupils recognised for participation, effort and improvement.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30% of pupils are not yet meeting the 60-minute daily activity ambition. Extra-curricular participation is also too low: 25% of FS/KS1 and 30% of KS2 attended clubs.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2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2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20" b="0">
                          <a:solidFill>
                            <a:srgbClr val="000000"/>
                          </a:solidFill>
                          <a:latin typeface="Arial"/>
                        </a:rPr>
                        <a:t>Next step: identify which pupils and groups are under-represented and design opportunities around them.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</a:tbl>
          </a:graphicData>
        </a:graphic>
      </p:graphicFrame>
      <p:sp>
        <p:nvSpPr>
          <p:cNvPr id="3" name="Freeform 2">
            <a:extLst>
              <a:ext uri="{FF2B5EF4-FFF2-40B4-BE49-F238E27FC236}">
                <a16:creationId xmlns:a16="http://schemas.microsoft.com/office/drawing/2014/main" id="{4A247FFE-01E3-6BE0-5723-14E03B024039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806047"/>
              </p:ext>
            </p:extLst>
          </p:nvPr>
        </p:nvGraphicFramePr>
        <p:xfrm>
          <a:off x="64660" y="659272"/>
          <a:ext cx="5990492" cy="3380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7954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687268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06527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87702">
                <a:tc>
                  <a:txBody>
                    <a:bodyPr/>
                    <a:lstStyle/>
                    <a:p>
                      <a:pPr algn="ctr"/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Key areas as outlined in PE and sport premium guidance</a:t>
                      </a:r>
                      <a:endParaRPr lang="en-US" sz="6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What went well? Supporting evidence?</a:t>
                      </a:r>
                      <a:r>
                        <a:rPr lang="en-GB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6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didn't go well? Supporting evidence? </a:t>
                      </a:r>
                      <a:endParaRPr lang="en-GB" sz="6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12203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Raising the profile of PE and sport across the school, to support whole school improvement</a:t>
                      </a:r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PE, physical activity and school sport have a visible profile through assemblies, celebration, sports day and intra-house competition. This is helping pupils see movement as part of school life, not an add-on.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1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Current activity data shows 70% of pupils are active for an average of 60 minutes a day, 7 days a week.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The raised profile has not yet translated into full participation for all pupils. The next step is to connect celebration with more targeted action for less-active pupils and those not choosing clubs or lunchtime activities.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112203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Offer a broader and more equal experience of a range of sports and physical activities to all pupils and ensure equal access to sport for boys and girls</a:t>
                      </a:r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The school offer has broadened through clubs and workshops including dodgeball, dance, netball, football, multi-skills, fitness, climbing and skipping.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1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Club analysis shows boys and girls are represented across the offer, with Dance and Multi-skills showing over 45% girls attending.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Some pupils are still not accessing additional PE and sport opportunities. Participation data now needs to be reviewed by group, including SEND, disadvantaged pupils, less-active pupils and year group, so provision is more precisely targeted.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703442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Increase participation in competitive sport</a:t>
                      </a:r>
                      <a:endParaRPr lang="en-US" sz="6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100% of pupils took part in intra-house competition through relevant units and Sports Day.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1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50% of KS1 and 65% of KS2 took part in inter-school competition, giving a clear baseline for improvement.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1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10" b="0">
                          <a:solidFill>
                            <a:srgbClr val="000000"/>
                          </a:solidFill>
                          <a:latin typeface="Arial"/>
                        </a:rPr>
                        <a:t>Inter-school competition is not yet broad enough. KS1 participation is particularly low at 50%. The next step is a planned competition calendar with inclusive formats so more pupils experience representing the school or competing with other schools.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  <p:sp>
        <p:nvSpPr>
          <p:cNvPr id="4" name="Freeform 2">
            <a:extLst>
              <a:ext uri="{FF2B5EF4-FFF2-40B4-BE49-F238E27FC236}">
                <a16:creationId xmlns:a16="http://schemas.microsoft.com/office/drawing/2014/main" id="{461DDDA4-830B-D4B7-5632-787B723243B2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87ADA6-8A8A-98CF-6D09-7E6F9370ECF7}"/>
              </a:ext>
            </a:extLst>
          </p:cNvPr>
          <p:cNvSpPr txBox="1"/>
          <p:nvPr/>
        </p:nvSpPr>
        <p:spPr>
          <a:xfrm>
            <a:off x="0" y="212996"/>
            <a:ext cx="5181600" cy="446276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Review of the last academic year (2025/2026)</a:t>
            </a:r>
          </a:p>
        </p:txBody>
      </p:sp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0" y="204785"/>
            <a:ext cx="5068729" cy="646331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What are your next steps for this 2026/27 academic year?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410083"/>
              </p:ext>
            </p:extLst>
          </p:nvPr>
        </p:nvGraphicFramePr>
        <p:xfrm>
          <a:off x="101148" y="672979"/>
          <a:ext cx="5917516" cy="2923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58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321597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290785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924549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193436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Aim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Why?</a:t>
                      </a:r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624947"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Strengthen staff confidence and consistency in PE teaching.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Ensure pupils receive consistently strong PE and improvement is sustained through staff expertise.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Key Indicator 1: staff confidence, knowledge and skills.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Staff survey, lesson observations, PE lead monitoring, pupil voice and attainment.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982060"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Increase daily activity, focusing on less-active and under-represented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70% currently meet the 60-minute daily ambition. Improve lunchtime activity, clubs and pupil-led play.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Key Indicator 2: engagement in regular physical activity.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Activity trackers, club registers, lunchtime monitoring, pupil voice and group analysis.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49425"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Broaden inclusive competition through intra-school and inter-school opportunities.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Build on strong intra-school participation. Increase inter-school participation from 50% KS1 and 65% KS2.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Key Indicator 5: participation in competitive sport.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Competition calendar, registers, virtual league results, Sports Day records and group analysis.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  <a:tr h="539187"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Provide targeted top-up swimming and water-safety support.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Close gaps in distance, stroke effectiveness and self-rescue so pupils leave Year 6 safer in water.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Key Indicators 1, 3 and 4: attainment, profile and equal access.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64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40" b="0">
                          <a:solidFill>
                            <a:srgbClr val="000000"/>
                          </a:solidFill>
                          <a:latin typeface="Arial"/>
                        </a:rPr>
                        <a:t>Swimming tracker, poolside assessment and top-up records.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9170"/>
                  </a:ext>
                </a:extLst>
              </a:tr>
            </a:tbl>
          </a:graphicData>
        </a:graphic>
      </p:graphicFrame>
      <p:sp>
        <p:nvSpPr>
          <p:cNvPr id="6" name="Freeform 2">
            <a:extLst>
              <a:ext uri="{FF2B5EF4-FFF2-40B4-BE49-F238E27FC236}">
                <a16:creationId xmlns:a16="http://schemas.microsoft.com/office/drawing/2014/main" id="{E2991534-64C4-0594-F92C-240F3A6D1F62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DAA28-B624-C638-FCFF-7F3AAAAC0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0276811-30DC-1795-5B16-9C1224D6C07E}"/>
              </a:ext>
            </a:extLst>
          </p:cNvPr>
          <p:cNvSpPr txBox="1"/>
          <p:nvPr/>
        </p:nvSpPr>
        <p:spPr>
          <a:xfrm>
            <a:off x="1514145" y="223415"/>
            <a:ext cx="42539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 and school sport checklist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7F3385-415C-95C8-AB67-D4228E5BACAB}"/>
              </a:ext>
            </a:extLst>
          </p:cNvPr>
          <p:cNvSpPr txBox="1"/>
          <p:nvPr/>
        </p:nvSpPr>
        <p:spPr>
          <a:xfrm>
            <a:off x="64844" y="561969"/>
            <a:ext cx="6054969" cy="238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>
                <a:latin typeface="Arial" panose="020B0604020202020204" pitchFamily="34" charset="0"/>
                <a:cs typeface="Arial" panose="020B0604020202020204" pitchFamily="34" charset="0"/>
              </a:rPr>
              <a:t>Consider within your school where you currently stand and what further support you need to put in place. </a:t>
            </a:r>
          </a:p>
        </p:txBody>
      </p:sp>
      <p:sp>
        <p:nvSpPr>
          <p:cNvPr id="6" name="Freeform 2">
            <a:extLst>
              <a:ext uri="{FF2B5EF4-FFF2-40B4-BE49-F238E27FC236}">
                <a16:creationId xmlns:a16="http://schemas.microsoft.com/office/drawing/2014/main" id="{9DA90E65-5812-A452-7894-AA2BF702FACD}"/>
              </a:ext>
            </a:extLst>
          </p:cNvPr>
          <p:cNvSpPr/>
          <p:nvPr/>
        </p:nvSpPr>
        <p:spPr>
          <a:xfrm>
            <a:off x="5334271" y="106582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B91A549E-F4A1-D3AF-5933-5406455A6A54}"/>
              </a:ext>
            </a:extLst>
          </p:cNvPr>
          <p:cNvSpPr/>
          <p:nvPr/>
        </p:nvSpPr>
        <p:spPr>
          <a:xfrm>
            <a:off x="121185" y="106582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988470"/>
              </p:ext>
            </p:extLst>
          </p:nvPr>
        </p:nvGraphicFramePr>
        <p:xfrm>
          <a:off x="256032" y="786384"/>
          <a:ext cx="5559552" cy="2301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0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2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4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9728">
                <a:tc>
                  <a:txBody>
                    <a:bodyPr/>
                    <a:lstStyle/>
                    <a:p>
                      <a:pPr algn="l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Questions</a:t>
                      </a:r>
                    </a:p>
                  </a:txBody>
                  <a:tcPr marL="25400" marR="25400" marT="0" marB="0">
                    <a:solidFill>
                      <a:srgbClr val="D5E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25400" marR="25400" marT="0" marB="0">
                    <a:solidFill>
                      <a:srgbClr val="D5E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Partly</a:t>
                      </a:r>
                    </a:p>
                  </a:txBody>
                  <a:tcPr marL="25400" marR="25400" marT="0" marB="0">
                    <a:solidFill>
                      <a:srgbClr val="D5E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No</a:t>
                      </a:r>
                    </a:p>
                  </a:txBody>
                  <a:tcPr marL="25400" marR="25400" marT="0" marB="0">
                    <a:solidFill>
                      <a:srgbClr val="D5EB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Do you have a PE and school sport action plan for 2026/27, agreed by leadership?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Can you evidence last year’s PE and sport premium spend and impact?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Do you know what PE looks and feels like, and whether delivery is high quality?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700" b="1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Is there a clear plan to develop staff confidence in PE?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Is the PE curriculum broad, progressive and sequenced?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Do you know how many pupils are active for 60 minutes a day?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Do you have a clear extra-curricular club plan?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Is your wider sport offer, including competitions and festivals, planned?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007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Do you have swimming and water-safety data systems?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Is there a plan for SEND pupils and less-active pupils?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700" b="1" i="0" u="none" strike="noStrike" noProof="0">
                          <a:solidFill>
                            <a:srgbClr val="000000"/>
                          </a:solidFill>
                          <a:highlight>
                            <a:srgbClr val="F8F8F5"/>
                          </a:highlight>
                          <a:latin typeface="Arial"/>
                          <a:cs typeface="Arial"/>
                        </a:rPr>
                        <a:t>✓</a:t>
                      </a:r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700" b="1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Could leaders evidence the rationale and impact of the PE plan?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/>
                      <a:r>
                        <a:rPr sz="520" b="0">
                          <a:solidFill>
                            <a:srgbClr val="000000"/>
                          </a:solidFill>
                          <a:latin typeface="Arial"/>
                        </a:rPr>
                        <a:t>Are local club and community links clear?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dirty="0"/>
                    </a:p>
                  </a:txBody>
                  <a:tcPr marL="25400" marR="25400" marT="0" marB="0">
                    <a:solidFill>
                      <a:srgbClr val="F8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865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38F24-F039-2A6A-D76F-773BDCFDA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7124E4-FE6C-2B27-BA79-67285D830D64}"/>
              </a:ext>
            </a:extLst>
          </p:cNvPr>
          <p:cNvSpPr txBox="1"/>
          <p:nvPr/>
        </p:nvSpPr>
        <p:spPr>
          <a:xfrm>
            <a:off x="87924" y="271952"/>
            <a:ext cx="4841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Aims for the next academic year (2026/2027)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A10B7F-5BB2-4F45-07AE-4E3D5F5F2960}"/>
              </a:ext>
            </a:extLst>
          </p:cNvPr>
          <p:cNvSpPr txBox="1"/>
          <p:nvPr/>
        </p:nvSpPr>
        <p:spPr>
          <a:xfrm>
            <a:off x="87925" y="607519"/>
            <a:ext cx="5943964" cy="3453381"/>
          </a:xfrm>
          <a:prstGeom prst="rect">
            <a:avLst/>
          </a:prstGeom>
          <a:solidFill>
            <a:srgbClr val="F3F3ED"/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Think about specific areas of need such as </a:t>
            </a:r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endParaRPr lang="en-US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4000"/>
              </a:lnSpc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Consider which of the 5 key areas improvements will be focusing on: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i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all staff’s confidence, knowledge and skills in teaching PE and sporting activities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i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all pupils’ engagement in regular physical activity and sporting activities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i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raise the profile of PE and sport across the school, to support whole school improvement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i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 a broader and more equal experience of a range of sports and physical activities to all pupils, and ensure equal access to sport for boys and girls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i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participation in competitive sport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Please aim to use this as a live working document through the year.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Keep returning to this to evidence adaptations and progress made through the PESSPA opportunities you provide.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There is no set number of objectives you must have.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Make as many or as few as you see fit that will support your aims for the year ahead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2">
            <a:extLst>
              <a:ext uri="{FF2B5EF4-FFF2-40B4-BE49-F238E27FC236}">
                <a16:creationId xmlns:a16="http://schemas.microsoft.com/office/drawing/2014/main" id="{4E87BD1E-E3E4-6098-5B1A-99EF834298A4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370105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76EB2-453F-EBD4-CAEA-C1385F92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783345-C545-CED1-568E-A1725BB54AFE}"/>
              </a:ext>
            </a:extLst>
          </p:cNvPr>
          <p:cNvSpPr txBox="1"/>
          <p:nvPr/>
        </p:nvSpPr>
        <p:spPr>
          <a:xfrm>
            <a:off x="0" y="181315"/>
            <a:ext cx="4919224" cy="623248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Plan, monitor and evaluate (2026/2027)</a:t>
            </a:r>
          </a:p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Swimming and water safety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E1EF9C8-67C3-1A01-17D9-F715E8D2D7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817075"/>
              </p:ext>
            </p:extLst>
          </p:nvPr>
        </p:nvGraphicFramePr>
        <p:xfrm>
          <a:off x="45499" y="1320356"/>
          <a:ext cx="602881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37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836985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77452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Look at the attainment of your current year 6 cohort. Complete by July 31, 2027.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162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Calibri"/>
                          <a:cs typeface="Arial"/>
                          <a:hlinkClick r:id="rId2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Arial"/>
                        <a:ea typeface="Calibri"/>
                        <a:cs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didn't go well? Supporting evidence? </a:t>
                      </a:r>
                      <a:endParaRPr lang="en-GB" sz="700" b="1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Arial"/>
                          <a:ea typeface="Calibri"/>
                          <a:cs typeface="Arial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Arial"/>
                          <a:ea typeface="Calibri"/>
                          <a:cs typeface="Arial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Arial"/>
                          <a:ea typeface="Calibri"/>
                          <a:cs typeface="Arial"/>
                        </a:rPr>
                        <a:t>metres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 </a:t>
                      </a:r>
                      <a:r>
                        <a:rPr lang="en-US" sz="7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buNone/>
                        <a:tabLst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en-US" sz="7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Perform safe self-rescue in different water-based situations</a:t>
                      </a:r>
                      <a:endParaRPr lang="en-GB" sz="7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None/>
                        <a:defRPr sz="7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50" b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CFC7FFE-6C6A-4605-36D2-91D9103DB4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27700"/>
              </p:ext>
            </p:extLst>
          </p:nvPr>
        </p:nvGraphicFramePr>
        <p:xfrm>
          <a:off x="45499" y="631509"/>
          <a:ext cx="602881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7241">
                  <a:extLst>
                    <a:ext uri="{9D8B030D-6E8A-4147-A177-3AD203B41FA5}">
                      <a16:colId xmlns:a16="http://schemas.microsoft.com/office/drawing/2014/main" val="2368774985"/>
                    </a:ext>
                  </a:extLst>
                </a:gridCol>
                <a:gridCol w="367734">
                  <a:extLst>
                    <a:ext uri="{9D8B030D-6E8A-4147-A177-3AD203B41FA5}">
                      <a16:colId xmlns:a16="http://schemas.microsoft.com/office/drawing/2014/main" val="3519249617"/>
                    </a:ext>
                  </a:extLst>
                </a:gridCol>
                <a:gridCol w="500361">
                  <a:extLst>
                    <a:ext uri="{9D8B030D-6E8A-4147-A177-3AD203B41FA5}">
                      <a16:colId xmlns:a16="http://schemas.microsoft.com/office/drawing/2014/main" val="1929905500"/>
                    </a:ext>
                  </a:extLst>
                </a:gridCol>
                <a:gridCol w="313479">
                  <a:extLst>
                    <a:ext uri="{9D8B030D-6E8A-4147-A177-3AD203B41FA5}">
                      <a16:colId xmlns:a16="http://schemas.microsoft.com/office/drawing/2014/main" val="302689717"/>
                    </a:ext>
                  </a:extLst>
                </a:gridCol>
              </a:tblGrid>
              <a:tr h="147399">
                <a:tc>
                  <a:txBody>
                    <a:bodyPr/>
                    <a:lstStyle/>
                    <a:p>
                      <a:r>
                        <a:rPr lang="en-GB" sz="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Questions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4968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you have effective data collection systems in place to record and evidence that swimming and water safety provision is on track to meet national curriculum requirements 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00"/>
                        </a:spcAft>
                        <a:buNone/>
                        <a:defRPr sz="1200" b="1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531387"/>
                  </a:ext>
                </a:extLst>
              </a:tr>
              <a:tr h="159857">
                <a:tc>
                  <a:txBody>
                    <a:bodyPr/>
                    <a:lstStyle/>
                    <a:p>
                      <a:r>
                        <a:rPr lang="en-US" sz="600" kern="120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Will any of your year 6 group be accessing top up swimming to enable them to achieve the outcomes below?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00"/>
                        </a:spcAft>
                        <a:buNone/>
                        <a:defRPr sz="1200" b="1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1200" b="1">
                          <a:solidFill>
                            <a:srgbClr val="000000"/>
                          </a:solidFill>
                          <a:latin typeface="Arial"/>
                        </a:rPr>
                        <a:t>✓</a:t>
                      </a:r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708831"/>
                  </a:ext>
                </a:extLst>
              </a:tr>
            </a:tbl>
          </a:graphicData>
        </a:graphic>
      </p:graphicFrame>
      <p:sp>
        <p:nvSpPr>
          <p:cNvPr id="5" name="Freeform 2">
            <a:extLst>
              <a:ext uri="{FF2B5EF4-FFF2-40B4-BE49-F238E27FC236}">
                <a16:creationId xmlns:a16="http://schemas.microsoft.com/office/drawing/2014/main" id="{1B34E4BE-5A59-5235-17BD-19041E1BD891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3285007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7B36-0064-E168-7038-3FC8704FB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5C9E27-D120-FB0E-EDFD-E98BBC051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261829"/>
              </p:ext>
            </p:extLst>
          </p:nvPr>
        </p:nvGraphicFramePr>
        <p:xfrm>
          <a:off x="82245" y="700135"/>
          <a:ext cx="5955322" cy="324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660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95431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21732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00499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596913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160573">
                <a:tc>
                  <a:txBody>
                    <a:bodyPr/>
                    <a:lstStyle/>
                    <a:p>
                      <a:pPr algn="ctr"/>
                      <a:endParaRPr lang="en-US" sz="4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60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Implementation - How will you achieve this?</a:t>
                      </a:r>
                      <a:endParaRPr lang="en-US" sz="6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  <a:endParaRPr lang="en-GB" sz="6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21785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and monitor (Complete now and monitor)</a:t>
                      </a: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Strengthen teacher confidence and consistency so all pupils experience high-quality Physical Education.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Provide bespoke CPD for class teachers and support for the PE lead.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Renew the scheme of work membership so staff can access high-quality planning and progression documents.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Update PE resources to remove barriers to effective teaching.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By July 2027, staff confidence should increase from 80% towards 100%.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68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The proportion of lessons judged high quality should increase from 80%, with follow-up support for any areas of weaker confidence.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68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Pupil voice should improve from 85% saying PE is always fun. Attainment should improve from 90% FS, 91% KS1 and 89% KS2 achieving ARE towards 95% across phases.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Staff confidence surveys, pupil attainment data, lesson observation reviews, pupil voice and PE lead monitoring records.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8304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600" b="1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Are the improvements sustainable? How?</a:t>
                      </a:r>
                      <a:endParaRPr lang="en-US" sz="600" b="1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Approx. cost</a:t>
                      </a:r>
                      <a:endParaRPr lang="en-GB" sz="600" b="1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33528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Evaluate </a:t>
                      </a: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b="1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(to be completed by July 2027)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To be completed by July 2027. Interim reviews should record changes in staff confidence, lesson quality, pupil voice and attainment, including any follow-up support provided.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Sustainable if staff expertise is developed in-house, the PE lead can support colleagues, and the scheme of work is used consistently rather than relying on external CPD alone.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Staff confidence survey, PE lead learning walks, lesson observation notes, staff development plans, pupil voice and attainment analysis.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£3000 bespoke teacher CPD in school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£1000 additional courses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£175 scheme of work annual membership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£325 updated resources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= £4500</a:t>
                      </a: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BC5B746-3FD3-098D-1288-0375EF84AD31}"/>
              </a:ext>
            </a:extLst>
          </p:cNvPr>
          <p:cNvSpPr txBox="1"/>
          <p:nvPr/>
        </p:nvSpPr>
        <p:spPr>
          <a:xfrm>
            <a:off x="0" y="202575"/>
            <a:ext cx="5058508" cy="461665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Plan, monitor and evaluate (2026/2027)</a:t>
            </a:r>
          </a:p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Provide CPD and support to all staff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3354FEAB-2556-913E-6BBB-45E011DC32B4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207046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F2AFC-9A7C-DB8D-90BA-312A1E67F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C2DE98-3E8B-8664-0AF1-4BC465269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501019"/>
              </p:ext>
            </p:extLst>
          </p:nvPr>
        </p:nvGraphicFramePr>
        <p:xfrm>
          <a:off x="88461" y="623209"/>
          <a:ext cx="594288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590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88075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4644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9290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77687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137060">
                <a:tc>
                  <a:txBody>
                    <a:bodyPr/>
                    <a:lstStyle/>
                    <a:p>
                      <a:pPr algn="ctr"/>
                      <a:endParaRPr lang="en-US" sz="7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Implementation - How will you achieve this?</a:t>
                      </a:r>
                      <a:endParaRPr lang="en-US" sz="6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  <a:endParaRPr lang="en-GB" sz="6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6676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and monitor</a:t>
                      </a:r>
                      <a:b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Increase physical activity so more pupils are active during the school day and more pupils meet the 60-minute daily ambition. Focus particularly on less-active pupils and under-represented groups.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Increase the range of clubs and activities, including pupil-led games, dodgeball, dance, games and fitness opportunities.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Develop lunchtime provision through additional resources, lunchtime supervisor support and Year 6 play leaders.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Use pupil voice and activity data to target pupils who are less active or not attending clubs.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Increase the proportion of pupils meeting the 60-minute daily activity ambition from 70%.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68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Increase lunchtime activity from 65% towards 90%.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68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Increase extra-curricular participation from 47% in KS1 and KS2 towards 75%, with closer analysis of SEND, disadvantaged pupils and gender balance.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External physical activity trackers, extra-curricular timetable and registers, lunchtime participation data, pupil voice and group analysis using the PA assessment system.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600" b="1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Are the improvements sustainable? </a:t>
                      </a:r>
                      <a:endParaRPr lang="en-US" sz="600" b="1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Approx. cost</a:t>
                      </a:r>
                      <a:endParaRPr lang="en-GB" sz="600" b="1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5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Evaluate (</a:t>
                      </a:r>
                      <a:r>
                        <a:rPr lang="en-US" sz="500" b="1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 be completed by July 2027)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To be completed by July 2027. Evaluation should compare activity levels, lunchtime participation and club attendance against the July 2026 baseline, including analysis of pupils who were previously less active.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Sustainable if lunchtime supervisors and play leaders are trained annually, equipment is maintained, and successful clubs continue through parent-paid or staff-led provision where appropriate.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Activity trackers, club registers, lunchtime monitoring, pupil voice, play-leader records and analysis by group.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£450 new equipment for extra curricular clubs.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£550 new equipment for lunchtimes.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5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= £1000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FECE768-1CA8-DBE2-7480-6EA64EE2ED4D}"/>
              </a:ext>
            </a:extLst>
          </p:cNvPr>
          <p:cNvSpPr txBox="1"/>
          <p:nvPr/>
        </p:nvSpPr>
        <p:spPr>
          <a:xfrm>
            <a:off x="0" y="161544"/>
            <a:ext cx="5003129" cy="461665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Plan, monitor and evaluate (2026/2027)</a:t>
            </a:r>
          </a:p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Drive physical activity levels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39D8ED19-08FF-3532-88CA-15CF5B7E6278}"/>
              </a:ext>
            </a:extLst>
          </p:cNvPr>
          <p:cNvSpPr/>
          <p:nvPr/>
        </p:nvSpPr>
        <p:spPr>
          <a:xfrm>
            <a:off x="5271118" y="72562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1720532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45B4E-BC04-8556-7D7D-C3A6F545F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33A3E8-A523-BDD4-F09D-CC0DB99B49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536520"/>
              </p:ext>
            </p:extLst>
          </p:nvPr>
        </p:nvGraphicFramePr>
        <p:xfrm>
          <a:off x="131579" y="601328"/>
          <a:ext cx="5929253" cy="3511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419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471682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89788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5173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88462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57004">
                <a:tc>
                  <a:txBody>
                    <a:bodyPr/>
                    <a:lstStyle/>
                    <a:p>
                      <a:pPr algn="ctr"/>
                      <a:endParaRPr lang="en-US" sz="5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Implementation - How will you achieve this?</a:t>
                      </a:r>
                      <a:endParaRPr lang="en-US" sz="60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  <a:endParaRPr lang="en-GB" sz="6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55689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and monitor</a:t>
                      </a:r>
                      <a:b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5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Ensure all pupils access meaningful competition through regular intra-school competition and a broader, more inclusive inter-school offer.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Arrange KS1 multi-skills virtual competition against local primary schools.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Use Little Sticks golf and other flexible formats to engage LKS2.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Build house competition into the end of relevant PE units and Sports Day.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70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Arrange UKS2 representation through School Games and locally hosted competitions, adapting formats to pupils’ needs.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Maintain 100% participation in intra-house competition.</a:t>
                      </a: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endParaRPr sz="680" b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>
                        <a:spcAft>
                          <a:spcPts val="100"/>
                        </a:spcAft>
                        <a:buNone/>
                        <a:defRPr sz="68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680" b="0">
                          <a:solidFill>
                            <a:srgbClr val="000000"/>
                          </a:solidFill>
                          <a:latin typeface="Arial"/>
                        </a:rPr>
                        <a:t>Increase inter-school participation from 50% in KS1 and 65% in KS2, with a focus on inclusive formats rather than only selecting the most confident or able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Competition calendar, registers of participants, virtual multi-skills results, intra-school competition records, Sports Day records and participation analysis by group.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25700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60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Are the improvements sustainable? How?</a:t>
                      </a:r>
                      <a:endParaRPr lang="en-US" sz="600" b="1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6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6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Approx. cost</a:t>
                      </a:r>
                      <a:endParaRPr lang="en-GB" sz="6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2073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Evaluate (</a:t>
                      </a:r>
                      <a:r>
                        <a:rPr lang="en-US" sz="500" b="1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 be completed by July 2027)</a:t>
                      </a:r>
                      <a:endParaRPr lang="en-US" sz="5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To be completed by July 2027. Evaluation should show whether inter-school participation increased from the July 2026 baseline and whether a wider range of pupils represented the school.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Sustainable because intra-school competition is embedded within PE units and Sports Day. The scheme of work and competition calendar should enable the model to continue annually.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Competition calendar, lesson-level competition records, registers, School Games evidence, virtual league results and participation analysis.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£0</a:t>
                      </a:r>
                      <a:endParaRPr lang="en-US" sz="6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0D6CECF-DD7B-2CE1-18D5-540B1D94DCB8}"/>
              </a:ext>
            </a:extLst>
          </p:cNvPr>
          <p:cNvSpPr txBox="1"/>
          <p:nvPr/>
        </p:nvSpPr>
        <p:spPr>
          <a:xfrm>
            <a:off x="58981" y="162746"/>
            <a:ext cx="4348896" cy="469359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Plan, monitor and evaluate (2026/2027)</a:t>
            </a:r>
          </a:p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Develop competition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0554593C-518F-BE2E-418E-8F1495E854BC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886885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E68B8-D342-6F7A-0B62-363DC54F8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E29115-4245-713D-6472-81B467ED8A5C}"/>
              </a:ext>
            </a:extLst>
          </p:cNvPr>
          <p:cNvSpPr txBox="1"/>
          <p:nvPr/>
        </p:nvSpPr>
        <p:spPr>
          <a:xfrm>
            <a:off x="58616" y="228547"/>
            <a:ext cx="4161692" cy="461665"/>
          </a:xfrm>
          <a:prstGeom prst="rect">
            <a:avLst/>
          </a:prstGeom>
          <a:noFill/>
        </p:spPr>
        <p:txBody>
          <a:bodyPr wrap="square" lIns="25400" tIns="12700" rIns="25400" bIns="12700" rtlCol="0">
            <a:spAutoFit/>
          </a:bodyPr>
          <a:lstStyle/>
          <a:p>
            <a:pPr>
              <a:spcAft>
                <a:spcPts val="100"/>
              </a:spcAft>
              <a:buNone/>
              <a:defRPr sz="1400" b="1">
                <a:solidFill>
                  <a:srgbClr val="000000"/>
                </a:solidFill>
                <a:latin typeface="Arial"/>
              </a:defRPr>
            </a:pPr>
            <a:r>
              <a:rPr sz="1400" b="1">
                <a:solidFill>
                  <a:srgbClr val="000000"/>
                </a:solidFill>
                <a:latin typeface="Arial"/>
              </a:rPr>
              <a:t>Looking ahead and sustainability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EF97C4D-58ED-7164-7F44-B1F275A6B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248793"/>
              </p:ext>
            </p:extLst>
          </p:nvPr>
        </p:nvGraphicFramePr>
        <p:xfrm>
          <a:off x="128954" y="802147"/>
          <a:ext cx="5890845" cy="2795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7154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19907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920262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1750296006"/>
                    </a:ext>
                  </a:extLst>
                </a:gridCol>
                <a:gridCol w="1441939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  <a:gridCol w="908537">
                  <a:extLst>
                    <a:ext uri="{9D8B030D-6E8A-4147-A177-3AD203B41FA5}">
                      <a16:colId xmlns:a16="http://schemas.microsoft.com/office/drawing/2014/main" val="4218112393"/>
                    </a:ext>
                  </a:extLst>
                </a:gridCol>
              </a:tblGrid>
              <a:tr h="446576">
                <a:tc>
                  <a:txBody>
                    <a:bodyPr/>
                    <a:lstStyle/>
                    <a:p>
                      <a:pPr algn="ctr"/>
                      <a:r>
                        <a:rPr lang="en-US" sz="600" b="1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Intent - what is your objective and why?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b="1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Implementation - How will you achieve this?</a:t>
                      </a:r>
                      <a:endParaRPr lang="en-US" sz="600" b="1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Potential cost?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="1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supporting evidence will be necessary? </a:t>
                      </a:r>
                      <a:endParaRPr lang="en-GB" sz="600" b="1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fontAlgn="t">
                        <a:lnSpc>
                          <a:spcPct val="119048"/>
                        </a:lnSpc>
                        <a:buNone/>
                      </a:pPr>
                      <a:r>
                        <a:rPr lang="en-GB" sz="600" b="1" i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this sustainable, or does it require a year-on-year commitment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64476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Continue to develop staff expertise so high-quality PE is consistent across the school.</a:t>
                      </a:r>
                      <a:endParaRPr lang="en-US" sz="6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PE lead to complete Primary PE Specialism Qualification and use this to provide ongoing in-house support, coaching and monitoring.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Consistently strong PE teaching, improved staff confidence and sustained pupil attainment and enjoyment.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£1500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Staff confidence surveys, pupil attainment data, pupil voice, learning walks and professional development records.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100"/>
                        </a:spcAft>
                        <a:buNone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Sustainable: builds internal leadership capacity and reduces reliance on external support.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69752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Embed active lunchtimes and pupil leadership so more pupils are active every day.</a:t>
                      </a:r>
                      <a:endParaRPr lang="en-US" sz="6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Train midday supervisors and a new cohort of play leaders each year. Refresh playground resources and use pupil voice to adapt activities.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Maintain or improve lunchtime activity levels and increase participation for less-active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£300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Lunchtime participation data, pupil voice, play-leader records and equipment audit.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Sustainable with annual training and planned resource replacement.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89242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Close remaining swimming and water-safety gaps.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Identify pupils below expected standard early and provide targeted top-up swimming focused on distance, stroke effectiveness and self-rescue.</a:t>
                      </a:r>
                      <a:endParaRPr lang="en-US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More pupils leave Year 6 meeting statutory swimming outcomes and with secure water-safety confidence.</a:t>
                      </a:r>
                      <a:endParaRPr lang="en-US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Cost dependent on cohort need</a:t>
                      </a:r>
                      <a:endParaRPr lang="en-US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Swimming tracker, poolside assessment and records of top-up provision.</a:t>
                      </a:r>
                      <a:endParaRPr lang="en-US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buNone/>
                        <a:tabLst/>
                        <a:defRPr sz="700" b="0">
                          <a:solidFill>
                            <a:srgbClr val="000000"/>
                          </a:solidFill>
                          <a:latin typeface="Arial"/>
                        </a:defRPr>
                      </a:pPr>
                      <a:r>
                        <a:rPr sz="700" b="0">
                          <a:solidFill>
                            <a:srgbClr val="000000"/>
                          </a:solidFill>
                          <a:latin typeface="Arial"/>
                        </a:rPr>
                        <a:t>Requires annual review because need will vary by cohort.</a:t>
                      </a:r>
                      <a:endParaRPr lang="en-US" sz="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401569"/>
                  </a:ext>
                </a:extLst>
              </a:tr>
            </a:tbl>
          </a:graphicData>
        </a:graphic>
      </p:graphicFrame>
      <p:sp>
        <p:nvSpPr>
          <p:cNvPr id="6" name="Freeform 2">
            <a:extLst>
              <a:ext uri="{FF2B5EF4-FFF2-40B4-BE49-F238E27FC236}">
                <a16:creationId xmlns:a16="http://schemas.microsoft.com/office/drawing/2014/main" id="{9064D067-9FFF-8251-F97C-F1F1155B7FC2}"/>
              </a:ext>
            </a:extLst>
          </p:cNvPr>
          <p:cNvSpPr/>
          <p:nvPr/>
        </p:nvSpPr>
        <p:spPr>
          <a:xfrm>
            <a:off x="5235949" y="154041"/>
            <a:ext cx="668310" cy="394910"/>
          </a:xfrm>
          <a:custGeom>
            <a:avLst/>
            <a:gdLst/>
            <a:ahLst/>
            <a:cxnLst/>
            <a:rect l="l" t="t" r="r" b="b"/>
            <a:pathLst>
              <a:path w="1997128" h="1180121">
                <a:moveTo>
                  <a:pt x="0" y="0"/>
                </a:moveTo>
                <a:lnTo>
                  <a:pt x="1997128" y="0"/>
                </a:lnTo>
                <a:lnTo>
                  <a:pt x="1997128" y="1180121"/>
                </a:lnTo>
                <a:lnTo>
                  <a:pt x="0" y="11801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602"/>
          </a:p>
        </p:txBody>
      </p:sp>
    </p:spTree>
    <p:extLst>
      <p:ext uri="{BB962C8B-B14F-4D97-AF65-F5344CB8AC3E}">
        <p14:creationId xmlns:p14="http://schemas.microsoft.com/office/powerpoint/2010/main" val="2705750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432da3-8afe-4474-8162-87b712f8d4cb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27d9075e-6bde-410f-97a8-5522e05edc8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4C01479A55DB4AB31D736E765B2FF2" ma:contentTypeVersion="15" ma:contentTypeDescription="Create a new document." ma:contentTypeScope="" ma:versionID="a3710277bb33bba9441d025a42da24f1">
  <xsd:schema xmlns:xsd="http://www.w3.org/2001/XMLSchema" xmlns:xs="http://www.w3.org/2001/XMLSchema" xmlns:p="http://schemas.microsoft.com/office/2006/metadata/properties" xmlns:ns1="http://schemas.microsoft.com/sharepoint/v3" xmlns:ns2="27d9075e-6bde-410f-97a8-5522e05edc86" xmlns:ns3="8b432da3-8afe-4474-8162-87b712f8d4cb" targetNamespace="http://schemas.microsoft.com/office/2006/metadata/properties" ma:root="true" ma:fieldsID="43c6643f153e01011c38791ab5bbc879" ns1:_="" ns2:_="" ns3:_="">
    <xsd:import namespace="http://schemas.microsoft.com/sharepoint/v3"/>
    <xsd:import namespace="27d9075e-6bde-410f-97a8-5522e05edc86"/>
    <xsd:import namespace="8b432da3-8afe-4474-8162-87b712f8d4cb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d9075e-6bde-410f-97a8-5522e05edc86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c07c698-60f5-424f-b9af-f4c59398b5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432da3-8afe-4474-8162-87b712f8d4cb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bcebbe4-ce18-4633-934e-60773cd579b0}" ma:internalName="TaxCatchAll" ma:showField="CatchAllData" ma:web="8b432da3-8afe-4474-8162-87b712f8d4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CF260CE-4686-4DA4-9A79-4547B36123D8}">
  <ds:schemaRefs>
    <ds:schemaRef ds:uri="27d9075e-6bde-410f-97a8-5522e05edc86"/>
    <ds:schemaRef ds:uri="8b432da3-8afe-4474-8162-87b712f8d4c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1C1F63F-FCF1-4C16-83C3-E701B7C7967B}">
  <ds:schemaRefs>
    <ds:schemaRef ds:uri="27d9075e-6bde-410f-97a8-5522e05edc86"/>
    <ds:schemaRef ds:uri="8b432da3-8afe-4474-8162-87b712f8d4c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A01DA8D-DD3F-4EDD-BBAF-156ACB1BFD6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dbf2ff9d-e249-40e2-b463-0b922d4f2f25}" enabled="1" method="Privileged" siteId="{fad277c9-c60a-4da1-b5f3-b3b8b34a82f9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2876</Words>
  <Application>Microsoft Office PowerPoint</Application>
  <PresentationFormat>Custom</PresentationFormat>
  <Paragraphs>302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Rock</dc:creator>
  <cp:lastModifiedBy>Kate Eld</cp:lastModifiedBy>
  <cp:revision>15</cp:revision>
  <dcterms:created xsi:type="dcterms:W3CDTF">2025-10-08T18:09:30Z</dcterms:created>
  <dcterms:modified xsi:type="dcterms:W3CDTF">2026-10-07T11:01:25Z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0x010100334C01479A55DB4AB31D736E765B2FF2</vt:lpwstr>
  </property>
  <property fmtid="{D5CDD505-2E9C-101B-9397-08002B2CF9AE}" pid="3" name="MediaServiceImageTags">
    <vt:lpwstr/>
  </property>
  <property fmtid="{D5CDD505-2E9C-101B-9397-08002B2CF9AE}" pid="4" name="ClassificationContentMarkingFooterLocations">
    <vt:lpwstr>Office Theme:10</vt:lpwstr>
  </property>
  <property fmtid="{D5CDD505-2E9C-101B-9397-08002B2CF9AE}" pid="5" name="ClassificationContentMarkingFooterText">
    <vt:lpwstr>OFFICIAL - FOR PUBLIC RELEASE</vt:lpwstr>
  </property>
  <property fmtid="{D5CDD505-2E9C-101B-9397-08002B2CF9AE}" pid="6" name="ClassificationContentMarkingHeaderLocations">
    <vt:lpwstr>Office Theme:9</vt:lpwstr>
  </property>
  <property fmtid="{D5CDD505-2E9C-101B-9397-08002B2CF9AE}" pid="7" name="ClassificationContentMarkingHeaderText">
    <vt:lpwstr>OFFICIAL - FOR PUBLIC RELEASE</vt:lpwstr>
  </property>
</Properties>
</file>